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8"/>
  </p:notesMasterIdLst>
  <p:handoutMasterIdLst>
    <p:handoutMasterId r:id="rId29"/>
  </p:handoutMasterIdLst>
  <p:sldIdLst>
    <p:sldId id="315" r:id="rId2"/>
    <p:sldId id="257" r:id="rId3"/>
    <p:sldId id="396" r:id="rId4"/>
    <p:sldId id="397" r:id="rId5"/>
    <p:sldId id="413" r:id="rId6"/>
    <p:sldId id="399" r:id="rId7"/>
    <p:sldId id="400" r:id="rId8"/>
    <p:sldId id="401" r:id="rId9"/>
    <p:sldId id="409" r:id="rId10"/>
    <p:sldId id="410" r:id="rId11"/>
    <p:sldId id="405" r:id="rId12"/>
    <p:sldId id="406" r:id="rId13"/>
    <p:sldId id="411" r:id="rId14"/>
    <p:sldId id="412" r:id="rId15"/>
    <p:sldId id="281" r:id="rId16"/>
    <p:sldId id="387" r:id="rId17"/>
    <p:sldId id="388" r:id="rId18"/>
    <p:sldId id="389" r:id="rId19"/>
    <p:sldId id="390" r:id="rId20"/>
    <p:sldId id="391" r:id="rId21"/>
    <p:sldId id="392" r:id="rId22"/>
    <p:sldId id="394" r:id="rId23"/>
    <p:sldId id="385" r:id="rId24"/>
    <p:sldId id="386" r:id="rId25"/>
    <p:sldId id="370" r:id="rId26"/>
    <p:sldId id="314" r:id="rId27"/>
  </p:sldIdLst>
  <p:sldSz cx="9144000" cy="6858000" type="screen4x3"/>
  <p:notesSz cx="666273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A6AE"/>
    <a:srgbClr val="FF0066"/>
    <a:srgbClr val="1A02CE"/>
    <a:srgbClr val="3224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1398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B\Desktop\matury%20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atury%20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DUKACJA\Informacja%20o%20stanie%20realizacji%20zada&#324;%20o&#347;wiatowych%202011_2012\ETATY%20W%20SZKO&#321;ACH%20PONADGIMNAZJALNYCH%202012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Wydatki%20na%20o&#347;wiat&#281;%20w%202013r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liczba%20uczni&#243;w%20klas%20I_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AppData\Local\Temp\482.csv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B\Desktop\matury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B\Desktop\matury%202013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GB\Desktop\matury%20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B\Desktop\matury%202013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GB\Desktop\matury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397255623649077E-2"/>
          <c:y val="3.0641192074548906E-2"/>
          <c:w val="0.74032464870120751"/>
          <c:h val="0.89887158656648847"/>
        </c:manualLayout>
      </c:layout>
      <c:lineChart>
        <c:grouping val="standard"/>
        <c:varyColors val="0"/>
        <c:ser>
          <c:idx val="0"/>
          <c:order val="0"/>
          <c:tx>
            <c:strRef>
              <c:f>Arkusz1!$B$4</c:f>
              <c:strCache>
                <c:ptCount val="1"/>
                <c:pt idx="0">
                  <c:v>OGÓŁEM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diamond"/>
            <c:size val="9"/>
            <c:spPr>
              <a:solidFill>
                <a:srgbClr val="FF0000"/>
              </a:solidFill>
            </c:spPr>
          </c:marker>
          <c:dLbls>
            <c:dLbl>
              <c:idx val="0"/>
              <c:layout>
                <c:manualLayout>
                  <c:x val="-3.5172662964588632E-2"/>
                  <c:y val="-3.7488401132268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751738877829806E-2"/>
                  <c:y val="-4.4940624750614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5327017398795402E-2"/>
                  <c:y val="-4.7424699290063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327017398795402E-2"/>
                  <c:y val="-4.7424699290063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860488290981565E-2"/>
                  <c:y val="-3.97470641373080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Arkusz1!$C$3:$G$3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Arkusz1!$C$4:$G$4</c:f>
              <c:numCache>
                <c:formatCode>General</c:formatCode>
                <c:ptCount val="5"/>
                <c:pt idx="0">
                  <c:v>2707</c:v>
                </c:pt>
                <c:pt idx="1">
                  <c:v>2719</c:v>
                </c:pt>
                <c:pt idx="2">
                  <c:v>2521</c:v>
                </c:pt>
                <c:pt idx="3">
                  <c:v>2296</c:v>
                </c:pt>
                <c:pt idx="4">
                  <c:v>2212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Arkusz1!$B$5</c:f>
              <c:strCache>
                <c:ptCount val="1"/>
                <c:pt idx="0">
                  <c:v>Razem T</c:v>
                </c:pt>
              </c:strCache>
            </c:strRef>
          </c:tx>
          <c:spPr>
            <a:ln w="44450">
              <a:solidFill>
                <a:schemeClr val="accent1">
                  <a:lumMod val="75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1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3.3881415047334412E-2"/>
                  <c:y val="-4.336043360433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9860488290981565E-2"/>
                  <c:y val="-4.3360433604336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881415047334412E-2"/>
                  <c:y val="-3.6133694670280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895366218236245E-2"/>
                  <c:y val="-4.6973803071363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853512705530692E-2"/>
                  <c:y val="-3.6133979187561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Arkusz1!$C$3:$G$3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Arkusz1!$C$5:$G$5</c:f>
              <c:numCache>
                <c:formatCode>General</c:formatCode>
                <c:ptCount val="5"/>
                <c:pt idx="0">
                  <c:v>1153</c:v>
                </c:pt>
                <c:pt idx="1">
                  <c:v>1233</c:v>
                </c:pt>
                <c:pt idx="2">
                  <c:v>1253</c:v>
                </c:pt>
                <c:pt idx="3">
                  <c:v>1242</c:v>
                </c:pt>
                <c:pt idx="4">
                  <c:v>1323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Arkusz1!$B$6</c:f>
              <c:strCache>
                <c:ptCount val="1"/>
                <c:pt idx="0">
                  <c:v>Razem LO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2.9895523149292436E-2"/>
                  <c:y val="-2.1680216802168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1888390632785292E-2"/>
                  <c:y val="-2.5293586269196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902341803687201E-2"/>
                  <c:y val="-2.8906955736224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895366218236245E-2"/>
                  <c:y val="-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895366218236245E-2"/>
                  <c:y val="-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Arkusz1!$C$3:$G$3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Arkusz1!$C$6:$G$6</c:f>
              <c:numCache>
                <c:formatCode>General</c:formatCode>
                <c:ptCount val="5"/>
                <c:pt idx="0">
                  <c:v>878</c:v>
                </c:pt>
                <c:pt idx="1">
                  <c:v>839</c:v>
                </c:pt>
                <c:pt idx="2">
                  <c:v>697</c:v>
                </c:pt>
                <c:pt idx="3">
                  <c:v>616</c:v>
                </c:pt>
                <c:pt idx="4">
                  <c:v>539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Arkusz1!$B$7</c:f>
              <c:strCache>
                <c:ptCount val="1"/>
                <c:pt idx="0">
                  <c:v>Razem ZSZ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</c:spPr>
          </c:marker>
          <c:dLbls>
            <c:dLbl>
              <c:idx val="0"/>
              <c:layout>
                <c:manualLayout>
                  <c:x val="-3.1888547563841678E-2"/>
                  <c:y val="4.3360433604336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7832585949178136E-2"/>
                  <c:y val="4.6973803071363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860488290981565E-2"/>
                  <c:y val="5.0587172538392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860488290981565E-2"/>
                  <c:y val="4.6973803071363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874439461883512E-2"/>
                  <c:y val="5.420054200542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numRef>
              <c:f>Arkusz1!$C$3:$G$3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Arkusz1!$C$7:$G$7</c:f>
              <c:numCache>
                <c:formatCode>General</c:formatCode>
                <c:ptCount val="5"/>
                <c:pt idx="0">
                  <c:v>469</c:v>
                </c:pt>
                <c:pt idx="1">
                  <c:v>463</c:v>
                </c:pt>
                <c:pt idx="2">
                  <c:v>444</c:v>
                </c:pt>
                <c:pt idx="3">
                  <c:v>385</c:v>
                </c:pt>
                <c:pt idx="4">
                  <c:v>350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03840"/>
        <c:axId val="65626112"/>
      </c:lineChart>
      <c:catAx>
        <c:axId val="6560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i="1"/>
            </a:pPr>
            <a:endParaRPr lang="pl-PL"/>
          </a:p>
        </c:txPr>
        <c:crossAx val="65626112"/>
        <c:crosses val="autoZero"/>
        <c:auto val="1"/>
        <c:lblAlgn val="ctr"/>
        <c:lblOffset val="100"/>
        <c:noMultiLvlLbl val="0"/>
      </c:catAx>
      <c:valAx>
        <c:axId val="6562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60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722764410511762"/>
          <c:y val="0.53553126334945567"/>
          <c:w val="0.16678554386488964"/>
          <c:h val="0.42342889131254868"/>
        </c:manualLayout>
      </c:layout>
      <c:overlay val="0"/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7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1.3888888888888808E-2"/>
                  <c:y val="4.7031811280228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9034E-2"/>
                  <c:y val="-7.0547716920342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4320987654321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406E-3"/>
                  <c:y val="-7.0547716920342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864197530864257E-3"/>
                  <c:y val="4.31119956400902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9324390006805046E-4"/>
                  <c:y val="3.6431137281042951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>
                          <a:lumMod val="75000"/>
                        </a:schemeClr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2789078448527304E-2"/>
                  <c:y val="-1.3221123578861621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9.2592592592592952E-3"/>
                  <c:y val="-1.086953301485022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Arkusz15!$B$4:$B$13</c:f>
              <c:strCache>
                <c:ptCount val="10"/>
                <c:pt idx="0">
                  <c:v>TH w ZSE Wołomin</c:v>
                </c:pt>
                <c:pt idx="1">
                  <c:v>TE w ZSE Wołomin</c:v>
                </c:pt>
                <c:pt idx="2">
                  <c:v>T w ZS Zielonka</c:v>
                </c:pt>
                <c:pt idx="3">
                  <c:v>TAK W ZSTZ Radzymin</c:v>
                </c:pt>
                <c:pt idx="4">
                  <c:v>TZ W ZSTZ Radzymin</c:v>
                </c:pt>
                <c:pt idx="5">
                  <c:v>T w ZS Tłuszcz</c:v>
                </c:pt>
                <c:pt idx="6">
                  <c:v>T w ZS Wołomin</c:v>
                </c:pt>
                <c:pt idx="7">
                  <c:v>średnia dla powiatu wołomińskiego</c:v>
                </c:pt>
                <c:pt idx="8">
                  <c:v>województwo mazowieckie</c:v>
                </c:pt>
                <c:pt idx="9">
                  <c:v>Polska</c:v>
                </c:pt>
              </c:strCache>
            </c:strRef>
          </c:cat>
          <c:val>
            <c:numRef>
              <c:f>Arkusz15!$C$4:$C$13</c:f>
              <c:numCache>
                <c:formatCode>General</c:formatCode>
                <c:ptCount val="10"/>
                <c:pt idx="0">
                  <c:v>85</c:v>
                </c:pt>
                <c:pt idx="1">
                  <c:v>87.5</c:v>
                </c:pt>
                <c:pt idx="2">
                  <c:v>83.7</c:v>
                </c:pt>
                <c:pt idx="3">
                  <c:v>93.3</c:v>
                </c:pt>
                <c:pt idx="4">
                  <c:v>63.6</c:v>
                </c:pt>
                <c:pt idx="5">
                  <c:v>64.3</c:v>
                </c:pt>
                <c:pt idx="6">
                  <c:v>40</c:v>
                </c:pt>
                <c:pt idx="7" formatCode="0.0">
                  <c:v>73.900000000000006</c:v>
                </c:pt>
                <c:pt idx="8">
                  <c:v>69</c:v>
                </c:pt>
                <c:pt idx="9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105920"/>
        <c:axId val="67107456"/>
        <c:axId val="0"/>
      </c:bar3DChart>
      <c:catAx>
        <c:axId val="671059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67107456"/>
        <c:crosses val="autoZero"/>
        <c:auto val="1"/>
        <c:lblAlgn val="ctr"/>
        <c:lblOffset val="100"/>
        <c:noMultiLvlLbl val="0"/>
      </c:catAx>
      <c:valAx>
        <c:axId val="671074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7105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720183407252168E-2"/>
          <c:y val="5.1359420912300634E-2"/>
          <c:w val="0.93626537360795958"/>
          <c:h val="0.576409405506776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Arkusz6!$B$2</c:f>
              <c:strCache>
                <c:ptCount val="1"/>
                <c:pt idx="0">
                  <c:v>t. elektronik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2501028223694629E-3"/>
                  <c:y val="-2.1174261168339084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 smtClean="0"/>
                      <a:t>37</a:t>
                    </a:r>
                    <a:endParaRPr lang="en-US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Arkusz6!$B$3:$B$9</c:f>
              <c:numCache>
                <c:formatCode>General</c:formatCode>
                <c:ptCount val="7"/>
                <c:pt idx="0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Arkusz6!$C$2</c:f>
              <c:strCache>
                <c:ptCount val="1"/>
                <c:pt idx="0">
                  <c:v>t. informatyk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7.0835047039491178E-3"/>
                  <c:y val="-2.1174261168339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Arkusz6!$C$3:$C$9</c:f>
              <c:numCache>
                <c:formatCode>General</c:formatCode>
                <c:ptCount val="7"/>
                <c:pt idx="0">
                  <c:v>70</c:v>
                </c:pt>
              </c:numCache>
            </c:numRef>
          </c:val>
        </c:ser>
        <c:ser>
          <c:idx val="2"/>
          <c:order val="2"/>
          <c:tx>
            <c:strRef>
              <c:f>Arkusz6!$D$2</c:f>
              <c:strCache>
                <c:ptCount val="1"/>
                <c:pt idx="0">
                  <c:v>t. hotelarstwa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Arkusz6!$D$3:$D$9</c:f>
              <c:numCache>
                <c:formatCode>General</c:formatCode>
                <c:ptCount val="7"/>
                <c:pt idx="0">
                  <c:v>100</c:v>
                </c:pt>
                <c:pt idx="6">
                  <c:v>60</c:v>
                </c:pt>
              </c:numCache>
            </c:numRef>
          </c:val>
        </c:ser>
        <c:ser>
          <c:idx val="3"/>
          <c:order val="3"/>
          <c:tx>
            <c:strRef>
              <c:f>Arkusz6!$E$2</c:f>
              <c:strCache>
                <c:ptCount val="1"/>
                <c:pt idx="0">
                  <c:v>t. arch. Krajobrazu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Arkusz6!$E$3:$E$9</c:f>
              <c:numCache>
                <c:formatCode>General</c:formatCode>
                <c:ptCount val="7"/>
                <c:pt idx="1">
                  <c:v>50</c:v>
                </c:pt>
              </c:numCache>
            </c:numRef>
          </c:val>
        </c:ser>
        <c:ser>
          <c:idx val="4"/>
          <c:order val="4"/>
          <c:tx>
            <c:strRef>
              <c:f>Arkusz6!$F$2</c:f>
              <c:strCache>
                <c:ptCount val="1"/>
                <c:pt idx="0">
                  <c:v>kelner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layout>
                <c:manualLayout>
                  <c:x val="-1.1333607526318566E-2"/>
                  <c:y val="2.1174261168339084E-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Arkusz6!$F$3:$F$9</c:f>
              <c:numCache>
                <c:formatCode>General</c:formatCode>
                <c:ptCount val="7"/>
                <c:pt idx="2">
                  <c:v>41</c:v>
                </c:pt>
              </c:numCache>
            </c:numRef>
          </c:val>
        </c:ser>
        <c:ser>
          <c:idx val="5"/>
          <c:order val="5"/>
          <c:tx>
            <c:strRef>
              <c:f>Arkusz6!$G$2</c:f>
              <c:strCache>
                <c:ptCount val="1"/>
                <c:pt idx="0">
                  <c:v>t. organ. usług gastronom.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Arkusz6!$G$3:$G$9</c:f>
              <c:numCache>
                <c:formatCode>General</c:formatCode>
                <c:ptCount val="7"/>
                <c:pt idx="2">
                  <c:v>86</c:v>
                </c:pt>
              </c:numCache>
            </c:numRef>
          </c:val>
        </c:ser>
        <c:ser>
          <c:idx val="6"/>
          <c:order val="6"/>
          <c:tx>
            <c:strRef>
              <c:f>Arkusz6!$H$2</c:f>
              <c:strCache>
                <c:ptCount val="1"/>
                <c:pt idx="0">
                  <c:v>t. mechanik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5583710348688067E-2"/>
                  <c:y val="2.1174261168339452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 dirty="0" smtClean="0"/>
                      <a:t>5</a:t>
                    </a:r>
                    <a:r>
                      <a:rPr lang="pl-PL" b="1" dirty="0" smtClean="0"/>
                      <a:t>9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Arkusz6!$H$3:$H$9</c:f>
              <c:numCache>
                <c:formatCode>General</c:formatCode>
                <c:ptCount val="7"/>
                <c:pt idx="3">
                  <c:v>58.8</c:v>
                </c:pt>
              </c:numCache>
            </c:numRef>
          </c:val>
        </c:ser>
        <c:ser>
          <c:idx val="7"/>
          <c:order val="7"/>
          <c:tx>
            <c:strRef>
              <c:f>Arkusz6!$I$2</c:f>
              <c:strCache>
                <c:ptCount val="1"/>
                <c:pt idx="0">
                  <c:v>t. usług fryzjerskich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Arkusz6!$I$3:$I$9</c:f>
              <c:numCache>
                <c:formatCode>General</c:formatCode>
                <c:ptCount val="7"/>
                <c:pt idx="3">
                  <c:v>70</c:v>
                </c:pt>
              </c:numCache>
            </c:numRef>
          </c:val>
        </c:ser>
        <c:ser>
          <c:idx val="8"/>
          <c:order val="8"/>
          <c:tx>
            <c:strRef>
              <c:f>Arkusz6!$J$2</c:f>
              <c:strCache>
                <c:ptCount val="1"/>
                <c:pt idx="0">
                  <c:v>t. ekonomista</c:v>
                </c:pt>
              </c:strCache>
            </c:strRef>
          </c:tx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pl-PL" smtClean="0"/>
                      <a:t>92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Arkusz6!$J$3:$J$9</c:f>
              <c:numCache>
                <c:formatCode>General</c:formatCode>
                <c:ptCount val="7"/>
                <c:pt idx="4">
                  <c:v>91.669999999999987</c:v>
                </c:pt>
              </c:numCache>
            </c:numRef>
          </c:val>
        </c:ser>
        <c:ser>
          <c:idx val="9"/>
          <c:order val="9"/>
          <c:tx>
            <c:strRef>
              <c:f>Arkusz6!$K$2</c:f>
              <c:strCache>
                <c:ptCount val="1"/>
                <c:pt idx="0">
                  <c:v>t. handlowiec</c:v>
                </c:pt>
              </c:strCache>
            </c:strRef>
          </c:tx>
          <c:spPr>
            <a:solidFill>
              <a:srgbClr val="B632A3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Arkusz6!$K$3:$K$9</c:f>
              <c:numCache>
                <c:formatCode>General</c:formatCode>
                <c:ptCount val="7"/>
                <c:pt idx="5">
                  <c:v>100</c:v>
                </c:pt>
              </c:numCache>
            </c:numRef>
          </c:val>
        </c:ser>
        <c:ser>
          <c:idx val="10"/>
          <c:order val="10"/>
          <c:tx>
            <c:strRef>
              <c:f>Arkusz6!$L$2</c:f>
              <c:strCache>
                <c:ptCount val="1"/>
                <c:pt idx="0">
                  <c:v>t. logistyk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2.2667215052637194E-2"/>
                  <c:y val="2.1174261168339084E-3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 dirty="0" smtClean="0"/>
                      <a:t>71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Arkusz6!$A$3:$A$9</c:f>
              <c:strCache>
                <c:ptCount val="7"/>
                <c:pt idx="0">
                  <c:v>T w ZS Zielonka</c:v>
                </c:pt>
                <c:pt idx="1">
                  <c:v>TAK w ZSTZ Radzmin</c:v>
                </c:pt>
                <c:pt idx="2">
                  <c:v>TZ w ZSTZ Radzymin</c:v>
                </c:pt>
                <c:pt idx="3">
                  <c:v>T w ZS Tłuszcz</c:v>
                </c:pt>
                <c:pt idx="4">
                  <c:v>TE w ZSE Wołomin</c:v>
                </c:pt>
                <c:pt idx="5">
                  <c:v>TH w ZSE Wołomin</c:v>
                </c:pt>
                <c:pt idx="6">
                  <c:v>T w ZS Wołomin</c:v>
                </c:pt>
              </c:strCache>
            </c:strRef>
          </c:cat>
          <c:val>
            <c:numRef>
              <c:f>Arkusz6!$L$3:$L$9</c:f>
              <c:numCache>
                <c:formatCode>General</c:formatCode>
                <c:ptCount val="7"/>
                <c:pt idx="5">
                  <c:v>71.430000000000007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41280"/>
        <c:axId val="66798720"/>
      </c:barChart>
      <c:catAx>
        <c:axId val="66641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66798720"/>
        <c:crosses val="autoZero"/>
        <c:auto val="1"/>
        <c:lblAlgn val="ctr"/>
        <c:lblOffset val="100"/>
        <c:noMultiLvlLbl val="0"/>
      </c:catAx>
      <c:valAx>
        <c:axId val="6679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6412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667839851217428"/>
          <c:y val="0.75905741525960768"/>
          <c:w val="0.86223293434695758"/>
          <c:h val="0.15725056720343697"/>
        </c:manualLayout>
      </c:layout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173524958132471E-2"/>
          <c:y val="4.0668570274869455E-2"/>
          <c:w val="0.89712601377624701"/>
          <c:h val="0.76348028725405748"/>
        </c:manualLayout>
      </c:layout>
      <c:lineChart>
        <c:grouping val="standard"/>
        <c:varyColors val="0"/>
        <c:ser>
          <c:idx val="0"/>
          <c:order val="0"/>
          <c:tx>
            <c:strRef>
              <c:f>Arkusz1!$C$12:$G$12</c:f>
              <c:strCache>
                <c:ptCount val="1"/>
                <c:pt idx="0">
                  <c:v>ETATY OBSŁUGI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-4.6681256185349206E-2"/>
                  <c:y val="-3.0306294260387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269146608314874E-2"/>
                  <c:y val="-4.0293040293040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51641137855597E-2"/>
                  <c:y val="-4.3956043956044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227803892028871E-2"/>
                  <c:y val="-3.345094834843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311550839988596E-3"/>
                  <c:y val="6.8768880305056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Arkusz1!$H$11:$L$11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Arkusz1!$H$12:$L$12</c:f>
              <c:numCache>
                <c:formatCode>General</c:formatCode>
                <c:ptCount val="5"/>
                <c:pt idx="0">
                  <c:v>97.75</c:v>
                </c:pt>
                <c:pt idx="1">
                  <c:v>101.75</c:v>
                </c:pt>
                <c:pt idx="2">
                  <c:v>106.5</c:v>
                </c:pt>
                <c:pt idx="3">
                  <c:v>93.25</c:v>
                </c:pt>
                <c:pt idx="4">
                  <c:v>87.75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Arkusz1!$C$13:$G$13</c:f>
              <c:strCache>
                <c:ptCount val="1"/>
                <c:pt idx="0">
                  <c:v>ETATY ADMINISTRACJI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-2.8322444945781497E-2"/>
                  <c:y val="-3.4591194968553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679744168209762E-2"/>
                  <c:y val="-4.7169811320754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679744168209762E-2"/>
                  <c:y val="-4.7169811320754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58393779423708E-2"/>
                  <c:y val="-2.8301886792452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Arkusz1!$H$11:$L$11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Arkusz1!$H$13:$L$13</c:f>
              <c:numCache>
                <c:formatCode>General</c:formatCode>
                <c:ptCount val="5"/>
                <c:pt idx="0">
                  <c:v>34</c:v>
                </c:pt>
                <c:pt idx="1">
                  <c:v>35.5</c:v>
                </c:pt>
                <c:pt idx="2">
                  <c:v>36.5</c:v>
                </c:pt>
                <c:pt idx="3">
                  <c:v>31.25</c:v>
                </c:pt>
                <c:pt idx="4">
                  <c:v>30.25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833792"/>
        <c:axId val="66839680"/>
      </c:lineChart>
      <c:catAx>
        <c:axId val="6683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66839680"/>
        <c:crosses val="autoZero"/>
        <c:auto val="1"/>
        <c:lblAlgn val="ctr"/>
        <c:lblOffset val="100"/>
        <c:noMultiLvlLbl val="0"/>
      </c:catAx>
      <c:valAx>
        <c:axId val="6683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833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863062680198426"/>
          <c:y val="0.91541354239328609"/>
          <c:w val="0.59304174536162646"/>
          <c:h val="7.0129958237791432E-2"/>
        </c:manualLayout>
      </c:layout>
      <c:overlay val="0"/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76387928934329"/>
          <c:y val="3.671333293824279E-2"/>
          <c:w val="0.83970711132700504"/>
          <c:h val="0.776976419883637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Arkusz4!$C$8</c:f>
              <c:strCache>
                <c:ptCount val="1"/>
                <c:pt idx="0">
                  <c:v>inwestycje i remonty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pl-PL"/>
                      <a:t>,</a:t>
                    </a:r>
                    <a:r>
                      <a:rPr lang="en-US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pl-PL"/>
                      <a:t>,</a:t>
                    </a:r>
                    <a:r>
                      <a:rPr lang="en-US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564787339268779E-3"/>
                  <c:y val="-2.3809523809523812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2</a:t>
                    </a:r>
                    <a:r>
                      <a:rPr lang="pl-PL"/>
                      <a:t>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Arkusz4!$D$7:$F$7</c:f>
              <c:strCache>
                <c:ptCount val="3"/>
                <c:pt idx="0">
                  <c:v>rok 2011</c:v>
                </c:pt>
                <c:pt idx="1">
                  <c:v>rok 2012</c:v>
                </c:pt>
                <c:pt idx="2">
                  <c:v>rok 2013</c:v>
                </c:pt>
              </c:strCache>
            </c:strRef>
          </c:cat>
          <c:val>
            <c:numRef>
              <c:f>Arkusz4!$D$8:$F$8</c:f>
              <c:numCache>
                <c:formatCode>General</c:formatCode>
                <c:ptCount val="3"/>
                <c:pt idx="0">
                  <c:v>2694686</c:v>
                </c:pt>
                <c:pt idx="1">
                  <c:v>2704555</c:v>
                </c:pt>
                <c:pt idx="2">
                  <c:v>2391226</c:v>
                </c:pt>
              </c:numCache>
            </c:numRef>
          </c:val>
        </c:ser>
        <c:ser>
          <c:idx val="1"/>
          <c:order val="1"/>
          <c:tx>
            <c:strRef>
              <c:f>Arkusz4!$C$9</c:f>
              <c:strCache>
                <c:ptCount val="1"/>
                <c:pt idx="0">
                  <c:v>dopłata do wydatków bieżących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3.6809518184671955E-3"/>
                  <c:y val="-0.1391879879171389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solidFill>
                          <a:schemeClr val="bg1"/>
                        </a:solidFill>
                        <a:latin typeface="Calibri" pitchFamily="34" charset="0"/>
                      </a:rPr>
                      <a:t>3</a:t>
                    </a:r>
                    <a:r>
                      <a:rPr lang="pl-PL"/>
                      <a:t>,</a:t>
                    </a:r>
                    <a:r>
                      <a:rPr lang="en-US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020408163265306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solidFill>
                          <a:schemeClr val="bg1"/>
                        </a:solidFill>
                        <a:latin typeface="Calibri" pitchFamily="34" charset="0"/>
                      </a:rPr>
                      <a:t>2</a:t>
                    </a:r>
                    <a:r>
                      <a:rPr lang="pl-PL"/>
                      <a:t>,</a:t>
                    </a:r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56478733926805E-3"/>
                  <c:y val="-4.081632653061224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solidFill>
                          <a:schemeClr val="bg1"/>
                        </a:solidFill>
                        <a:latin typeface="Calibri" pitchFamily="34" charset="0"/>
                      </a:rPr>
                      <a:t>1</a:t>
                    </a:r>
                    <a:r>
                      <a:rPr lang="pl-PL"/>
                      <a:t>,</a:t>
                    </a:r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Arkusz4!$D$7:$F$7</c:f>
              <c:strCache>
                <c:ptCount val="3"/>
                <c:pt idx="0">
                  <c:v>rok 2011</c:v>
                </c:pt>
                <c:pt idx="1">
                  <c:v>rok 2012</c:v>
                </c:pt>
                <c:pt idx="2">
                  <c:v>rok 2013</c:v>
                </c:pt>
              </c:strCache>
            </c:strRef>
          </c:cat>
          <c:val>
            <c:numRef>
              <c:f>Arkusz4!$D$9:$F$9</c:f>
              <c:numCache>
                <c:formatCode>General</c:formatCode>
                <c:ptCount val="3"/>
                <c:pt idx="0">
                  <c:v>3210008</c:v>
                </c:pt>
                <c:pt idx="1">
                  <c:v>2528601</c:v>
                </c:pt>
                <c:pt idx="2">
                  <c:v>1540908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945408"/>
        <c:axId val="66946944"/>
        <c:axId val="0"/>
      </c:bar3DChart>
      <c:catAx>
        <c:axId val="66945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Calibri" pitchFamily="34" charset="0"/>
              </a:defRPr>
            </a:pPr>
            <a:endParaRPr lang="pl-PL"/>
          </a:p>
        </c:txPr>
        <c:crossAx val="66946944"/>
        <c:crosses val="autoZero"/>
        <c:auto val="1"/>
        <c:lblAlgn val="ctr"/>
        <c:lblOffset val="100"/>
        <c:noMultiLvlLbl val="0"/>
      </c:catAx>
      <c:valAx>
        <c:axId val="6694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945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6403804999921597E-2"/>
          <c:y val="0.87140532186962927"/>
          <c:w val="0.90762116846287522"/>
          <c:h val="0.12280508208006059"/>
        </c:manualLayout>
      </c:layout>
      <c:overlay val="0"/>
      <c:txPr>
        <a:bodyPr/>
        <a:lstStyle/>
        <a:p>
          <a:pPr>
            <a:defRPr sz="1600" b="1">
              <a:latin typeface="Calibri" pitchFamily="34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Liczba uczniów klas I</a:t>
            </a:r>
            <a:r>
              <a:rPr lang="pl-PL" sz="1600"/>
              <a:t> w szkołach ponadgimnazjalnych prowadzonych przez powiat wołomiński</a:t>
            </a:r>
            <a:endParaRPr lang="en-US" sz="160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Arkusz1!$A$6</c:f>
              <c:strCache>
                <c:ptCount val="1"/>
                <c:pt idx="0">
                  <c:v>l. uczniów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Arkusz1!$B$5:$J$5</c:f>
              <c:strCache>
                <c:ptCount val="9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20011/2012</c:v>
                </c:pt>
                <c:pt idx="6">
                  <c:v>2012/2013</c:v>
                </c:pt>
                <c:pt idx="7">
                  <c:v>2013/2014</c:v>
                </c:pt>
                <c:pt idx="8">
                  <c:v>2014/2015</c:v>
                </c:pt>
              </c:strCache>
            </c:strRef>
          </c:cat>
          <c:val>
            <c:numRef>
              <c:f>Arkusz1!$B$6:$J$6</c:f>
              <c:numCache>
                <c:formatCode>General</c:formatCode>
                <c:ptCount val="9"/>
                <c:pt idx="0">
                  <c:v>1038</c:v>
                </c:pt>
                <c:pt idx="1">
                  <c:v>998</c:v>
                </c:pt>
                <c:pt idx="2">
                  <c:v>1010</c:v>
                </c:pt>
                <c:pt idx="3">
                  <c:v>1055</c:v>
                </c:pt>
                <c:pt idx="4">
                  <c:v>958</c:v>
                </c:pt>
                <c:pt idx="5">
                  <c:v>939</c:v>
                </c:pt>
                <c:pt idx="6">
                  <c:v>741</c:v>
                </c:pt>
                <c:pt idx="7">
                  <c:v>755</c:v>
                </c:pt>
                <c:pt idx="8">
                  <c:v>730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4390272"/>
        <c:axId val="64391808"/>
        <c:axId val="0"/>
      </c:bar3DChart>
      <c:catAx>
        <c:axId val="6439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64391808"/>
        <c:crosses val="autoZero"/>
        <c:auto val="1"/>
        <c:lblAlgn val="ctr"/>
        <c:lblOffset val="100"/>
        <c:noMultiLvlLbl val="0"/>
      </c:catAx>
      <c:valAx>
        <c:axId val="6439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39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Ludność </a:t>
            </a:r>
            <a:r>
              <a:rPr lang="pl-PL"/>
              <a:t>w</a:t>
            </a:r>
            <a:r>
              <a:rPr lang="pl-PL" baseline="0"/>
              <a:t> wieku</a:t>
            </a:r>
            <a:r>
              <a:rPr lang="en-US"/>
              <a:t> 16-18 lat</a:t>
            </a:r>
            <a:r>
              <a:rPr lang="pl-PL"/>
              <a:t> w powiecie wołomińskim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36224"/>
        <c:axId val="65637760"/>
      </c:barChart>
      <c:catAx>
        <c:axId val="65636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65637760"/>
        <c:crosses val="autoZero"/>
        <c:auto val="1"/>
        <c:lblAlgn val="ctr"/>
        <c:lblOffset val="100"/>
        <c:noMultiLvlLbl val="0"/>
      </c:catAx>
      <c:valAx>
        <c:axId val="6563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636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Ludność</a:t>
            </a:r>
            <a:r>
              <a:rPr lang="en-US" dirty="0"/>
              <a:t> </a:t>
            </a:r>
            <a:r>
              <a:rPr lang="pl-PL" dirty="0" smtClean="0"/>
              <a:t>w wieku</a:t>
            </a:r>
            <a:r>
              <a:rPr lang="en-US" dirty="0" smtClean="0"/>
              <a:t>16 lat</a:t>
            </a:r>
            <a:r>
              <a:rPr lang="pl-PL" dirty="0" smtClean="0"/>
              <a:t> w powiecie wołomińskim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'482'!$B$2</c:f>
              <c:strCache>
                <c:ptCount val="1"/>
                <c:pt idx="0">
                  <c:v>Ludność - 16 lat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14"/>
              <c:layout>
                <c:manualLayout>
                  <c:x val="-2.7952480782669612E-3"/>
                  <c:y val="6.5720793231000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4.1928721174004195E-3"/>
                  <c:y val="-2.1906931077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1.1004913683715367E-7"/>
                  <c:y val="4.38138621539998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2.7952480782669612E-3"/>
                  <c:y val="-1.09534655384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19050">
                <a:solidFill>
                  <a:schemeClr val="tx1"/>
                </a:solidFill>
              </a:ln>
            </c:spPr>
            <c:trendlineType val="poly"/>
            <c:order val="6"/>
            <c:dispRSqr val="0"/>
            <c:dispEq val="0"/>
          </c:trendline>
          <c:cat>
            <c:strRef>
              <c:f>'482'!$C$1:$AG$1</c:f>
              <c:strCache>
                <c:ptCount val="31"/>
                <c:pt idx="0">
                  <c:v>2000r.</c:v>
                </c:pt>
                <c:pt idx="1">
                  <c:v>2001r.</c:v>
                </c:pt>
                <c:pt idx="2">
                  <c:v>2002r.</c:v>
                </c:pt>
                <c:pt idx="3">
                  <c:v>2003r.</c:v>
                </c:pt>
                <c:pt idx="4">
                  <c:v>2004r.</c:v>
                </c:pt>
                <c:pt idx="5">
                  <c:v>2005r.</c:v>
                </c:pt>
                <c:pt idx="6">
                  <c:v>2006r.</c:v>
                </c:pt>
                <c:pt idx="7">
                  <c:v>2007r.</c:v>
                </c:pt>
                <c:pt idx="8">
                  <c:v>2008r.</c:v>
                </c:pt>
                <c:pt idx="9">
                  <c:v>2009r.</c:v>
                </c:pt>
                <c:pt idx="10">
                  <c:v>2010r.</c:v>
                </c:pt>
                <c:pt idx="11">
                  <c:v>2011r.</c:v>
                </c:pt>
                <c:pt idx="12">
                  <c:v>2012r.</c:v>
                </c:pt>
                <c:pt idx="13">
                  <c:v>2013r.</c:v>
                </c:pt>
                <c:pt idx="14">
                  <c:v>2014r.</c:v>
                </c:pt>
                <c:pt idx="15">
                  <c:v>2015r.</c:v>
                </c:pt>
                <c:pt idx="16">
                  <c:v>2016r.</c:v>
                </c:pt>
                <c:pt idx="17">
                  <c:v>2017r.</c:v>
                </c:pt>
                <c:pt idx="18">
                  <c:v>2018r.</c:v>
                </c:pt>
                <c:pt idx="19">
                  <c:v>2019r.</c:v>
                </c:pt>
                <c:pt idx="20">
                  <c:v>2020r.</c:v>
                </c:pt>
                <c:pt idx="21">
                  <c:v>2021r.</c:v>
                </c:pt>
                <c:pt idx="22">
                  <c:v>2022r.</c:v>
                </c:pt>
                <c:pt idx="23">
                  <c:v>2023r.</c:v>
                </c:pt>
                <c:pt idx="24">
                  <c:v>2024r.</c:v>
                </c:pt>
                <c:pt idx="25">
                  <c:v>2025r.</c:v>
                </c:pt>
                <c:pt idx="26">
                  <c:v>2026r.</c:v>
                </c:pt>
                <c:pt idx="27">
                  <c:v>2027r.</c:v>
                </c:pt>
                <c:pt idx="28">
                  <c:v>2028r.</c:v>
                </c:pt>
                <c:pt idx="29">
                  <c:v>2029r.</c:v>
                </c:pt>
                <c:pt idx="30">
                  <c:v>2030r.</c:v>
                </c:pt>
              </c:strCache>
            </c:strRef>
          </c:cat>
          <c:val>
            <c:numRef>
              <c:f>'482'!$C$2:$AG$2</c:f>
              <c:numCache>
                <c:formatCode>General</c:formatCode>
                <c:ptCount val="31"/>
                <c:pt idx="0">
                  <c:v>3277</c:v>
                </c:pt>
                <c:pt idx="1">
                  <c:v>3176</c:v>
                </c:pt>
                <c:pt idx="2">
                  <c:v>3003</c:v>
                </c:pt>
                <c:pt idx="3">
                  <c:v>2922</c:v>
                </c:pt>
                <c:pt idx="4">
                  <c:v>2889</c:v>
                </c:pt>
                <c:pt idx="5">
                  <c:v>2967</c:v>
                </c:pt>
                <c:pt idx="6">
                  <c:v>2903</c:v>
                </c:pt>
                <c:pt idx="7">
                  <c:v>2867</c:v>
                </c:pt>
                <c:pt idx="8">
                  <c:v>2890</c:v>
                </c:pt>
                <c:pt idx="9">
                  <c:v>2709</c:v>
                </c:pt>
                <c:pt idx="10">
                  <c:v>2763</c:v>
                </c:pt>
                <c:pt idx="11">
                  <c:v>2623</c:v>
                </c:pt>
                <c:pt idx="12">
                  <c:v>2520</c:v>
                </c:pt>
                <c:pt idx="13">
                  <c:v>2511</c:v>
                </c:pt>
                <c:pt idx="14">
                  <c:v>2495</c:v>
                </c:pt>
                <c:pt idx="15">
                  <c:v>2491</c:v>
                </c:pt>
                <c:pt idx="16">
                  <c:v>2519</c:v>
                </c:pt>
                <c:pt idx="17">
                  <c:v>2621</c:v>
                </c:pt>
                <c:pt idx="18">
                  <c:v>2523</c:v>
                </c:pt>
                <c:pt idx="19">
                  <c:v>2673</c:v>
                </c:pt>
                <c:pt idx="20">
                  <c:v>2790</c:v>
                </c:pt>
                <c:pt idx="21">
                  <c:v>2847</c:v>
                </c:pt>
                <c:pt idx="22">
                  <c:v>3089</c:v>
                </c:pt>
                <c:pt idx="23">
                  <c:v>3222</c:v>
                </c:pt>
                <c:pt idx="24">
                  <c:v>3367</c:v>
                </c:pt>
                <c:pt idx="25">
                  <c:v>3455</c:v>
                </c:pt>
                <c:pt idx="26">
                  <c:v>3405</c:v>
                </c:pt>
                <c:pt idx="27">
                  <c:v>3098</c:v>
                </c:pt>
                <c:pt idx="28">
                  <c:v>3078</c:v>
                </c:pt>
                <c:pt idx="29">
                  <c:v>3032</c:v>
                </c:pt>
                <c:pt idx="30">
                  <c:v>3023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85760"/>
        <c:axId val="65687552"/>
      </c:barChart>
      <c:catAx>
        <c:axId val="6568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65687552"/>
        <c:crosses val="autoZero"/>
        <c:auto val="1"/>
        <c:lblAlgn val="ctr"/>
        <c:lblOffset val="100"/>
        <c:noMultiLvlLbl val="0"/>
      </c:catAx>
      <c:valAx>
        <c:axId val="65687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5685760"/>
        <c:crosses val="autoZero"/>
        <c:crossBetween val="between"/>
        <c:majorUnit val="5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086567051650011E-2"/>
          <c:y val="6.9038582294769599E-2"/>
          <c:w val="0.73502014550812822"/>
          <c:h val="0.848282862295352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Arkusz1!$B$4</c:f>
              <c:strCache>
                <c:ptCount val="1"/>
                <c:pt idx="0">
                  <c:v>LO RADZYMIN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0802469135802498E-2"/>
                  <c:y val="7.0496724360583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Arkusz1!$C$4</c:f>
              <c:numCache>
                <c:formatCode>General</c:formatCode>
                <c:ptCount val="1"/>
                <c:pt idx="0">
                  <c:v>78.099999999999994</c:v>
                </c:pt>
              </c:numCache>
            </c:numRef>
          </c:val>
        </c:ser>
        <c:ser>
          <c:idx val="1"/>
          <c:order val="1"/>
          <c:tx>
            <c:strRef>
              <c:f>Arkusz1!$B$5</c:f>
              <c:strCache>
                <c:ptCount val="1"/>
                <c:pt idx="0">
                  <c:v>LO URLE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0"/>
                  <c:y val="6.270627062706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68880909634981E-3"/>
                  <c:y val="5.9405940594059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920792079207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6.9306930693069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Arkusz1!$C$3:$F$3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Arkusz1!$C$5</c:f>
              <c:numCache>
                <c:formatCode>General</c:formatCode>
                <c:ptCount val="1"/>
                <c:pt idx="0">
                  <c:v>55.6</c:v>
                </c:pt>
              </c:numCache>
            </c:numRef>
          </c:val>
        </c:ser>
        <c:ser>
          <c:idx val="2"/>
          <c:order val="2"/>
          <c:tx>
            <c:strRef>
              <c:f>Arkusz1!$B$6</c:f>
              <c:strCache>
                <c:ptCount val="1"/>
                <c:pt idx="0">
                  <c:v>LO W ZS W TŁUSZCZU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7.80499448277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Arkusz1!$C$3:$F$3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Arkusz1!$C$6</c:f>
              <c:numCache>
                <c:formatCode>General</c:formatCode>
                <c:ptCount val="1"/>
                <c:pt idx="0">
                  <c:v>76.2</c:v>
                </c:pt>
              </c:numCache>
            </c:numRef>
          </c:val>
        </c:ser>
        <c:ser>
          <c:idx val="3"/>
          <c:order val="3"/>
          <c:tx>
            <c:strRef>
              <c:f>Arkusz1!$B$7</c:f>
              <c:strCache>
                <c:ptCount val="1"/>
                <c:pt idx="0">
                  <c:v>LO W ZS W ZIELONCE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1942694850447698E-17"/>
                  <c:y val="5.940594059405939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906642728905478E-3"/>
                  <c:y val="6.2706270627062813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5.940594059405939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68880909634981E-3"/>
                  <c:y val="5.6105610561056105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Arkusz1!$C$3:$F$3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Arkusz1!$C$7</c:f>
              <c:numCache>
                <c:formatCode>General</c:formatCode>
                <c:ptCount val="1"/>
                <c:pt idx="0">
                  <c:v>80.8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763200"/>
        <c:axId val="65764736"/>
        <c:axId val="0"/>
      </c:bar3DChart>
      <c:catAx>
        <c:axId val="65763200"/>
        <c:scaling>
          <c:orientation val="minMax"/>
        </c:scaling>
        <c:delete val="1"/>
        <c:axPos val="b"/>
        <c:majorTickMark val="none"/>
        <c:minorTickMark val="none"/>
        <c:tickLblPos val="none"/>
        <c:crossAx val="65764736"/>
        <c:crosses val="autoZero"/>
        <c:auto val="1"/>
        <c:lblAlgn val="ctr"/>
        <c:lblOffset val="100"/>
        <c:noMultiLvlLbl val="0"/>
      </c:catAx>
      <c:valAx>
        <c:axId val="657647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576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947190628949391"/>
          <c:y val="0.19052363504066938"/>
          <c:w val="0.21931697773889391"/>
          <c:h val="0.61226969153608535"/>
        </c:manualLayout>
      </c:layout>
      <c:overlay val="0"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3.09030403725095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7091211175318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61094483490964E-2"/>
                  <c:y val="-2.71126172727440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361216149004239E-2"/>
                  <c:y val="-5.422523454548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816064130378712E-2"/>
                  <c:y val="-8.1337851818231739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4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2305295950156082E-3"/>
                  <c:y val="-7.5757575757575924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2804954609030419E-3"/>
                  <c:y val="-2.1348517537593774E-7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'Arkusz 1a'!$A$6:$A$12</c:f>
              <c:strCache>
                <c:ptCount val="7"/>
                <c:pt idx="0">
                  <c:v>LO W ZS W TŁUSZCZU</c:v>
                </c:pt>
                <c:pt idx="1">
                  <c:v>LO RADZYMIN</c:v>
                </c:pt>
                <c:pt idx="2">
                  <c:v>LO W ZS W ZIELONCE</c:v>
                </c:pt>
                <c:pt idx="3">
                  <c:v>LO URLE</c:v>
                </c:pt>
                <c:pt idx="4">
                  <c:v>średnia dla szkół powiatu wołomińskiego</c:v>
                </c:pt>
                <c:pt idx="5">
                  <c:v>województwo mazowieckie</c:v>
                </c:pt>
                <c:pt idx="6">
                  <c:v>Polska</c:v>
                </c:pt>
              </c:strCache>
            </c:strRef>
          </c:cat>
          <c:val>
            <c:numRef>
              <c:f>'Arkusz 1a'!$B$6:$B$12</c:f>
              <c:numCache>
                <c:formatCode>General</c:formatCode>
                <c:ptCount val="7"/>
                <c:pt idx="0">
                  <c:v>76.2</c:v>
                </c:pt>
                <c:pt idx="1">
                  <c:v>78.099999999999994</c:v>
                </c:pt>
                <c:pt idx="2">
                  <c:v>80.8</c:v>
                </c:pt>
                <c:pt idx="3">
                  <c:v>55.6</c:v>
                </c:pt>
                <c:pt idx="4">
                  <c:v>72.7</c:v>
                </c:pt>
                <c:pt idx="5">
                  <c:v>90</c:v>
                </c:pt>
                <c:pt idx="6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480000"/>
        <c:axId val="66481536"/>
        <c:axId val="0"/>
      </c:bar3DChart>
      <c:catAx>
        <c:axId val="664800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66481536"/>
        <c:crosses val="autoZero"/>
        <c:auto val="1"/>
        <c:lblAlgn val="ctr"/>
        <c:lblOffset val="100"/>
        <c:noMultiLvlLbl val="0"/>
      </c:catAx>
      <c:valAx>
        <c:axId val="66481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6480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206259594909119E-2"/>
          <c:y val="9.4968318337626714E-2"/>
          <c:w val="0.66030256634587503"/>
          <c:h val="0.7424224949303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Arkusz3!$A$4</c:f>
              <c:strCache>
                <c:ptCount val="1"/>
                <c:pt idx="0">
                  <c:v>LP W ZSTZ RADZYMIN</c:v>
                </c:pt>
              </c:strCache>
            </c:strRef>
          </c:tx>
          <c:spPr>
            <a:solidFill>
              <a:srgbClr val="FF0066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Arkusz3!$B$3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Arkusz3!$B$4</c:f>
              <c:numCache>
                <c:formatCode>General</c:formatCode>
                <c:ptCount val="1"/>
                <c:pt idx="0">
                  <c:v>64.7</c:v>
                </c:pt>
              </c:numCache>
            </c:numRef>
          </c:val>
        </c:ser>
        <c:ser>
          <c:idx val="1"/>
          <c:order val="1"/>
          <c:tx>
            <c:strRef>
              <c:f>Arkusz3!$A$5</c:f>
              <c:strCache>
                <c:ptCount val="1"/>
                <c:pt idx="0">
                  <c:v>LP W ZSE WOŁOMIN</c:v>
                </c:pt>
              </c:strCache>
            </c:strRef>
          </c:tx>
          <c:spPr>
            <a:solidFill>
              <a:srgbClr val="04A6AE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Arkusz3!$B$3</c:f>
              <c:strCache>
                <c:ptCount val="1"/>
                <c:pt idx="0">
                  <c:v>zdawalność ogółem</c:v>
                </c:pt>
              </c:strCache>
            </c:strRef>
          </c:cat>
          <c:val>
            <c:numRef>
              <c:f>Arkusz3!$B$5</c:f>
              <c:numCache>
                <c:formatCode>General</c:formatCode>
                <c:ptCount val="1"/>
                <c:pt idx="0">
                  <c:v>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524288"/>
        <c:axId val="66525824"/>
      </c:barChart>
      <c:catAx>
        <c:axId val="66524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66525824"/>
        <c:crosses val="autoZero"/>
        <c:auto val="1"/>
        <c:lblAlgn val="ctr"/>
        <c:lblOffset val="100"/>
        <c:noMultiLvlLbl val="0"/>
      </c:catAx>
      <c:valAx>
        <c:axId val="6652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l-PL"/>
          </a:p>
        </c:txPr>
        <c:crossAx val="6652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256800705819158"/>
          <c:y val="0.2083185850875463"/>
          <c:w val="0.22550322719094076"/>
          <c:h val="0.39665578279269753"/>
        </c:manualLayout>
      </c:layout>
      <c:overlay val="0"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pl-PL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9.2592592592592952E-3"/>
                  <c:y val="-8.41809984264110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1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160493827160715E-3"/>
                  <c:y val="-8.4180998426412624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2">
                          <a:lumMod val="75000"/>
                        </a:schemeClr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923E-2"/>
                  <c:y val="-2.8060332808804017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604938271605006E-2"/>
                  <c:y val="2.8060332808804017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rgbClr val="C0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Arkusz2!$B$5:$B$9</c:f>
              <c:strCache>
                <c:ptCount val="5"/>
                <c:pt idx="0">
                  <c:v>LP W ZSTZ RADZYMIN</c:v>
                </c:pt>
                <c:pt idx="1">
                  <c:v>LP W ZSE WOŁOMIN</c:v>
                </c:pt>
                <c:pt idx="2">
                  <c:v>średnia dla powiatu wołomińskiego</c:v>
                </c:pt>
                <c:pt idx="3">
                  <c:v>województwo mazowieckie</c:v>
                </c:pt>
                <c:pt idx="4">
                  <c:v>Polska</c:v>
                </c:pt>
              </c:strCache>
            </c:strRef>
          </c:cat>
          <c:val>
            <c:numRef>
              <c:f>Arkusz2!$C$5:$C$9</c:f>
              <c:numCache>
                <c:formatCode>General</c:formatCode>
                <c:ptCount val="5"/>
                <c:pt idx="0">
                  <c:v>64.7</c:v>
                </c:pt>
                <c:pt idx="1">
                  <c:v>57.9</c:v>
                </c:pt>
                <c:pt idx="2">
                  <c:v>61.3</c:v>
                </c:pt>
                <c:pt idx="3">
                  <c:v>61</c:v>
                </c:pt>
                <c:pt idx="4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6980864"/>
        <c:axId val="66990848"/>
        <c:axId val="0"/>
      </c:bar3DChart>
      <c:catAx>
        <c:axId val="66980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66990848"/>
        <c:crosses val="autoZero"/>
        <c:auto val="1"/>
        <c:lblAlgn val="ctr"/>
        <c:lblOffset val="100"/>
        <c:noMultiLvlLbl val="0"/>
      </c:catAx>
      <c:valAx>
        <c:axId val="6699084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6980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82454120112456E-2"/>
          <c:y val="0.13353892268827361"/>
          <c:w val="0.83199485439814602"/>
          <c:h val="0.764059077094228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Arkusz4!$B$2</c:f>
              <c:strCache>
                <c:ptCount val="1"/>
                <c:pt idx="0">
                  <c:v>zdawalność ogółem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Arkusz4!$A$3:$A$9</c:f>
              <c:strCache>
                <c:ptCount val="7"/>
                <c:pt idx="0">
                  <c:v>TAK W ZSTZ Radzymin</c:v>
                </c:pt>
                <c:pt idx="1">
                  <c:v>TZ W ZSTZ Radzymin</c:v>
                </c:pt>
                <c:pt idx="2">
                  <c:v>TE w ZSE Wołomin</c:v>
                </c:pt>
                <c:pt idx="3">
                  <c:v>TH w ZSE Wołomin</c:v>
                </c:pt>
                <c:pt idx="4">
                  <c:v>T w ZS Zielonka</c:v>
                </c:pt>
                <c:pt idx="5">
                  <c:v>T w ZS Tłuszcz</c:v>
                </c:pt>
                <c:pt idx="6">
                  <c:v>T w ZS Wołomin</c:v>
                </c:pt>
              </c:strCache>
            </c:strRef>
          </c:cat>
          <c:val>
            <c:numRef>
              <c:f>Arkusz4!$B$3:$B$9</c:f>
              <c:numCache>
                <c:formatCode>General</c:formatCode>
                <c:ptCount val="7"/>
                <c:pt idx="0">
                  <c:v>93.3</c:v>
                </c:pt>
                <c:pt idx="1">
                  <c:v>63.6</c:v>
                </c:pt>
                <c:pt idx="2">
                  <c:v>87.5</c:v>
                </c:pt>
                <c:pt idx="3">
                  <c:v>85</c:v>
                </c:pt>
                <c:pt idx="4">
                  <c:v>83.7</c:v>
                </c:pt>
                <c:pt idx="5">
                  <c:v>64.3</c:v>
                </c:pt>
                <c:pt idx="6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012096"/>
        <c:axId val="67013632"/>
        <c:axId val="0"/>
      </c:bar3DChart>
      <c:catAx>
        <c:axId val="67012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67013632"/>
        <c:crosses val="autoZero"/>
        <c:auto val="1"/>
        <c:lblAlgn val="ctr"/>
        <c:lblOffset val="100"/>
        <c:noMultiLvlLbl val="0"/>
      </c:catAx>
      <c:valAx>
        <c:axId val="67013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012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0.0023</cdr:x>
      <cdr:y>0.00634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0.82184</cdr:x>
      <cdr:y>0.28623</cdr:y>
    </cdr:from>
    <cdr:to>
      <cdr:x>0.88815</cdr:x>
      <cdr:y>0.35761</cdr:y>
    </cdr:to>
    <cdr:sp macro="" textlink="">
      <cdr:nvSpPr>
        <cdr:cNvPr id="3" name="pole tekstowe 2"/>
        <cdr:cNvSpPr txBox="1"/>
      </cdr:nvSpPr>
      <cdr:spPr>
        <a:xfrm xmlns:a="http://schemas.openxmlformats.org/drawingml/2006/main" flipH="1">
          <a:off x="7139136" y="1443806"/>
          <a:ext cx="576065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200" dirty="0"/>
            <a:t>(97)</a:t>
          </a:r>
        </a:p>
      </cdr:txBody>
    </cdr:sp>
  </cdr:relSizeAnchor>
  <cdr:relSizeAnchor xmlns:cdr="http://schemas.openxmlformats.org/drawingml/2006/chartDrawing">
    <cdr:from>
      <cdr:x>0.82184</cdr:x>
      <cdr:y>0.44326</cdr:y>
    </cdr:from>
    <cdr:to>
      <cdr:x>0.87391</cdr:x>
      <cdr:y>0.50267</cdr:y>
    </cdr:to>
    <cdr:sp macro="" textlink="">
      <cdr:nvSpPr>
        <cdr:cNvPr id="4" name="pole tekstowe 1"/>
        <cdr:cNvSpPr txBox="1"/>
      </cdr:nvSpPr>
      <cdr:spPr>
        <a:xfrm xmlns:a="http://schemas.openxmlformats.org/drawingml/2006/main">
          <a:off x="7139136" y="2235894"/>
          <a:ext cx="452322" cy="299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200" dirty="0"/>
            <a:t>(20)</a:t>
          </a:r>
        </a:p>
      </cdr:txBody>
    </cdr:sp>
  </cdr:relSizeAnchor>
  <cdr:relSizeAnchor xmlns:cdr="http://schemas.openxmlformats.org/drawingml/2006/chartDrawing">
    <cdr:from>
      <cdr:x>0.82184</cdr:x>
      <cdr:y>0.60029</cdr:y>
    </cdr:from>
    <cdr:to>
      <cdr:x>0.88631</cdr:x>
      <cdr:y>0.67167</cdr:y>
    </cdr:to>
    <cdr:sp macro="" textlink="">
      <cdr:nvSpPr>
        <cdr:cNvPr id="5" name="pole tekstowe 1"/>
        <cdr:cNvSpPr txBox="1"/>
      </cdr:nvSpPr>
      <cdr:spPr>
        <a:xfrm xmlns:a="http://schemas.openxmlformats.org/drawingml/2006/main" flipH="1">
          <a:off x="7139136" y="3027982"/>
          <a:ext cx="560101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200" dirty="0"/>
            <a:t>(21)</a:t>
          </a:r>
        </a:p>
      </cdr:txBody>
    </cdr:sp>
  </cdr:relSizeAnchor>
  <cdr:relSizeAnchor xmlns:cdr="http://schemas.openxmlformats.org/drawingml/2006/chartDrawing">
    <cdr:from>
      <cdr:x>0.83013</cdr:x>
      <cdr:y>0.74304</cdr:y>
    </cdr:from>
    <cdr:to>
      <cdr:x>0.89644</cdr:x>
      <cdr:y>0.85725</cdr:y>
    </cdr:to>
    <cdr:sp macro="" textlink="">
      <cdr:nvSpPr>
        <cdr:cNvPr id="6" name="pole tekstowe 1"/>
        <cdr:cNvSpPr txBox="1"/>
      </cdr:nvSpPr>
      <cdr:spPr>
        <a:xfrm xmlns:a="http://schemas.openxmlformats.org/drawingml/2006/main">
          <a:off x="7211144" y="3748062"/>
          <a:ext cx="57606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l-PL" sz="1200" dirty="0"/>
            <a:t>(26)</a:t>
          </a:r>
        </a:p>
      </cdr:txBody>
    </cdr:sp>
  </cdr:relSizeAnchor>
  <cdr:relSizeAnchor xmlns:cdr="http://schemas.openxmlformats.org/drawingml/2006/chartDrawing">
    <cdr:from>
      <cdr:x>0.95781</cdr:x>
      <cdr:y>0.72525</cdr:y>
    </cdr:from>
    <cdr:to>
      <cdr:x>1</cdr:x>
      <cdr:y>0.7797</cdr:y>
    </cdr:to>
    <cdr:sp macro="" textlink="">
      <cdr:nvSpPr>
        <cdr:cNvPr id="7" name="pole tekstowe 1"/>
        <cdr:cNvSpPr txBox="1"/>
      </cdr:nvSpPr>
      <cdr:spPr>
        <a:xfrm xmlns:a="http://schemas.openxmlformats.org/drawingml/2006/main">
          <a:off x="10229850" y="2790825"/>
          <a:ext cx="447675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pl-PL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</cdr:x>
      <cdr:y>0.33921</cdr:y>
    </cdr:from>
    <cdr:to>
      <cdr:x>0.83282</cdr:x>
      <cdr:y>0.40041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419056" y="1535248"/>
          <a:ext cx="434734" cy="276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 anchorCtr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200"/>
            <a:t>(17)</a:t>
          </a:r>
        </a:p>
      </cdr:txBody>
    </cdr:sp>
  </cdr:relSizeAnchor>
  <cdr:relSizeAnchor xmlns:cdr="http://schemas.openxmlformats.org/drawingml/2006/chartDrawing">
    <cdr:from>
      <cdr:x>0.78611</cdr:x>
      <cdr:y>0.55203</cdr:y>
    </cdr:from>
    <cdr:to>
      <cdr:x>0.83894</cdr:x>
      <cdr:y>0.61324</cdr:y>
    </cdr:to>
    <cdr:sp macro="" textlink="">
      <cdr:nvSpPr>
        <cdr:cNvPr id="4" name="pole tekstowe 2"/>
        <cdr:cNvSpPr txBox="1"/>
      </cdr:nvSpPr>
      <cdr:spPr>
        <a:xfrm xmlns:a="http://schemas.openxmlformats.org/drawingml/2006/main">
          <a:off x="6469371" y="2498484"/>
          <a:ext cx="434734" cy="27699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 anchorCtr="0">
          <a:sp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200"/>
            <a:t>(19)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0.00253</cdr:x>
      <cdr:y>0.00483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0.11501</cdr:x>
      <cdr:y>0.71676</cdr:y>
    </cdr:from>
    <cdr:to>
      <cdr:x>0.15948</cdr:x>
      <cdr:y>0.76959</cdr:y>
    </cdr:to>
    <cdr:sp macro="" textlink="">
      <cdr:nvSpPr>
        <cdr:cNvPr id="5" name="pole tekstowe 2"/>
        <cdr:cNvSpPr txBox="1"/>
      </cdr:nvSpPr>
      <cdr:spPr>
        <a:xfrm xmlns:a="http://schemas.openxmlformats.org/drawingml/2006/main">
          <a:off x="946448" y="3244006"/>
          <a:ext cx="365971" cy="23910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15</a:t>
          </a:r>
        </a:p>
      </cdr:txBody>
    </cdr:sp>
  </cdr:relSizeAnchor>
  <cdr:relSizeAnchor xmlns:cdr="http://schemas.openxmlformats.org/drawingml/2006/chartDrawing">
    <cdr:from>
      <cdr:x>0.22875</cdr:x>
      <cdr:y>0.71676</cdr:y>
    </cdr:from>
    <cdr:to>
      <cdr:x>0.27322</cdr:x>
      <cdr:y>0.76958</cdr:y>
    </cdr:to>
    <cdr:sp macro="" textlink="">
      <cdr:nvSpPr>
        <cdr:cNvPr id="6" name="pole tekstowe 2"/>
        <cdr:cNvSpPr txBox="1"/>
      </cdr:nvSpPr>
      <cdr:spPr>
        <a:xfrm xmlns:a="http://schemas.openxmlformats.org/drawingml/2006/main">
          <a:off x="1882552" y="3244006"/>
          <a:ext cx="365970" cy="23910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34</a:t>
          </a:r>
        </a:p>
      </cdr:txBody>
    </cdr:sp>
  </cdr:relSizeAnchor>
  <cdr:relSizeAnchor xmlns:cdr="http://schemas.openxmlformats.org/drawingml/2006/chartDrawing">
    <cdr:from>
      <cdr:x>0.33375</cdr:x>
      <cdr:y>0.71676</cdr:y>
    </cdr:from>
    <cdr:to>
      <cdr:x>0.37821</cdr:x>
      <cdr:y>0.76959</cdr:y>
    </cdr:to>
    <cdr:sp macro="" textlink="">
      <cdr:nvSpPr>
        <cdr:cNvPr id="7" name="pole tekstowe 2"/>
        <cdr:cNvSpPr txBox="1"/>
      </cdr:nvSpPr>
      <cdr:spPr>
        <a:xfrm xmlns:a="http://schemas.openxmlformats.org/drawingml/2006/main">
          <a:off x="2746648" y="3244006"/>
          <a:ext cx="365888" cy="23910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24</a:t>
          </a:r>
        </a:p>
      </cdr:txBody>
    </cdr:sp>
  </cdr:relSizeAnchor>
  <cdr:relSizeAnchor xmlns:cdr="http://schemas.openxmlformats.org/drawingml/2006/chartDrawing">
    <cdr:from>
      <cdr:x>0.4475</cdr:x>
      <cdr:y>0.71676</cdr:y>
    </cdr:from>
    <cdr:to>
      <cdr:x>0.49196</cdr:x>
      <cdr:y>0.76958</cdr:y>
    </cdr:to>
    <cdr:sp macro="" textlink="">
      <cdr:nvSpPr>
        <cdr:cNvPr id="8" name="pole tekstowe 2"/>
        <cdr:cNvSpPr txBox="1"/>
      </cdr:nvSpPr>
      <cdr:spPr>
        <a:xfrm xmlns:a="http://schemas.openxmlformats.org/drawingml/2006/main">
          <a:off x="3682752" y="3244006"/>
          <a:ext cx="365888" cy="23910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21</a:t>
          </a:r>
        </a:p>
      </cdr:txBody>
    </cdr:sp>
  </cdr:relSizeAnchor>
  <cdr:relSizeAnchor xmlns:cdr="http://schemas.openxmlformats.org/drawingml/2006/chartDrawing">
    <cdr:from>
      <cdr:x>0.5525</cdr:x>
      <cdr:y>0.71676</cdr:y>
    </cdr:from>
    <cdr:to>
      <cdr:x>0.59696</cdr:x>
      <cdr:y>0.76958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4546848" y="3244006"/>
          <a:ext cx="365888" cy="23910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43</a:t>
          </a:r>
        </a:p>
      </cdr:txBody>
    </cdr:sp>
  </cdr:relSizeAnchor>
  <cdr:relSizeAnchor xmlns:cdr="http://schemas.openxmlformats.org/drawingml/2006/chartDrawing">
    <cdr:from>
      <cdr:x>0.66625</cdr:x>
      <cdr:y>0.71676</cdr:y>
    </cdr:from>
    <cdr:to>
      <cdr:x>0.71072</cdr:x>
      <cdr:y>0.76959</cdr:y>
    </cdr:to>
    <cdr:sp macro="" textlink="">
      <cdr:nvSpPr>
        <cdr:cNvPr id="10" name="pole tekstowe 2"/>
        <cdr:cNvSpPr txBox="1"/>
      </cdr:nvSpPr>
      <cdr:spPr>
        <a:xfrm xmlns:a="http://schemas.openxmlformats.org/drawingml/2006/main">
          <a:off x="5482952" y="3244006"/>
          <a:ext cx="365970" cy="23910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14</a:t>
          </a:r>
        </a:p>
      </cdr:txBody>
    </cdr:sp>
  </cdr:relSizeAnchor>
  <cdr:relSizeAnchor xmlns:cdr="http://schemas.openxmlformats.org/drawingml/2006/chartDrawing">
    <cdr:from>
      <cdr:x>0.77125</cdr:x>
      <cdr:y>0.71676</cdr:y>
    </cdr:from>
    <cdr:to>
      <cdr:x>0.81572</cdr:x>
      <cdr:y>0.76958</cdr:y>
    </cdr:to>
    <cdr:sp macro="" textlink="">
      <cdr:nvSpPr>
        <cdr:cNvPr id="11" name="pole tekstowe 2"/>
        <cdr:cNvSpPr txBox="1"/>
      </cdr:nvSpPr>
      <cdr:spPr>
        <a:xfrm xmlns:a="http://schemas.openxmlformats.org/drawingml/2006/main">
          <a:off x="6347048" y="3244006"/>
          <a:ext cx="365970" cy="23910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9525" cmpd="sng">
          <a:solidFill>
            <a:sysClr val="window" lastClr="FFFFFF">
              <a:shade val="50000"/>
            </a:sysClr>
          </a:solidFill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100" b="1" dirty="0"/>
            <a:t>10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4013" y="4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r">
              <a:defRPr sz="1200"/>
            </a:lvl1pPr>
          </a:lstStyle>
          <a:p>
            <a:fld id="{CEC3002E-1F4E-4C88-BA53-9AFDAC278599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8590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4013" y="9428590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r">
              <a:defRPr sz="1200"/>
            </a:lvl1pPr>
          </a:lstStyle>
          <a:p>
            <a:fld id="{6B8F6B8F-61FC-432A-B08E-114CD09A1E9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880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4398" y="4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r">
              <a:defRPr sz="1200"/>
            </a:lvl1pPr>
          </a:lstStyle>
          <a:p>
            <a:fld id="{3D64CEAE-4156-4D40-82B8-DC32B2863F74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1" tIns="45851" rIns="91701" bIns="4585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274" y="4715155"/>
            <a:ext cx="5330190" cy="4466987"/>
          </a:xfrm>
          <a:prstGeom prst="rect">
            <a:avLst/>
          </a:prstGeom>
        </p:spPr>
        <p:txBody>
          <a:bodyPr vert="horz" lIns="91701" tIns="45851" rIns="91701" bIns="45851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015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4398" y="9428015"/>
            <a:ext cx="2887186" cy="496331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r">
              <a:defRPr sz="1200"/>
            </a:lvl1pPr>
          </a:lstStyle>
          <a:p>
            <a:fld id="{2784E969-338D-4DD1-83B2-A39509AB641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8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E969-338D-4DD1-83B2-A39509AB641D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E969-338D-4DD1-83B2-A39509AB641D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B3F2C-9E43-4F95-BD42-13005686F70B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2014-10-17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7498080" cy="4464496"/>
          </a:xfrm>
        </p:spPr>
        <p:txBody>
          <a:bodyPr>
            <a:noAutofit/>
          </a:bodyPr>
          <a:lstStyle/>
          <a:p>
            <a:pPr algn="ctr"/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REALIZACJA ZADAŃ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OŚWIATOWYCH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W POWIECIE WOŁOMIŃSKIM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W ROKU </a:t>
            </a:r>
            <a:r>
              <a:rPr lang="pl-PL" sz="4800" b="1" cap="all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SZKOLNYM 2013/2014</a:t>
            </a:r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pl-PL" sz="5400" dirty="0"/>
          </a:p>
        </p:txBody>
      </p:sp>
      <p:pic>
        <p:nvPicPr>
          <p:cNvPr id="13313" name="Picture 1" descr="C:\Users\user\Desktop\herb powia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1008112" cy="12241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043608" y="208139"/>
            <a:ext cx="81003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WSKAŹNIKI DLA SZKÓŁ PONADGIMNAZJALNYCH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09" y="764705"/>
          <a:ext cx="8856987" cy="5040559"/>
        </p:xfrm>
        <a:graphic>
          <a:graphicData uri="http://schemas.openxmlformats.org/drawingml/2006/table">
            <a:tbl>
              <a:tblPr/>
              <a:tblGrid>
                <a:gridCol w="1239839"/>
                <a:gridCol w="446951"/>
                <a:gridCol w="446951"/>
                <a:gridCol w="446951"/>
                <a:gridCol w="462190"/>
                <a:gridCol w="462190"/>
                <a:gridCol w="462190"/>
                <a:gridCol w="462190"/>
                <a:gridCol w="514107"/>
                <a:gridCol w="514107"/>
                <a:gridCol w="514107"/>
                <a:gridCol w="514107"/>
                <a:gridCol w="498899"/>
                <a:gridCol w="504056"/>
                <a:gridCol w="504056"/>
                <a:gridCol w="432048"/>
                <a:gridCol w="432048"/>
              </a:tblGrid>
              <a:tr h="4939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Etaty nauczycieli 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na oddział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 na etat nauczycielski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na etat administracji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 na etat </a:t>
                      </a:r>
                      <a:r>
                        <a:rPr lang="pl-PL" sz="1200" b="1" dirty="0" err="1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obsługi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49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13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ZSO </a:t>
                      </a: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w Radzyminie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2,27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2,06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11,08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11,60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12,29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102,00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82,00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180,70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186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64,90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52,18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67,75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69,75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93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LO w Urlach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2,16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2,48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2,31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11,25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12,16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10,25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10,00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242,66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245,33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142,40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129,6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38,31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33,45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32,36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29,45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350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Zielonce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2,00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2,20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2,07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2,21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10,91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10.59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117,20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105,80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97,40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48,83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44,08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45,3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55,38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645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Wołominie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1,58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1,36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1,51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1.52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14,76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16,64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13,79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82,35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74,35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92,73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126,5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26,9 2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24,31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24,29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24,09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114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Tłuszczu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1,39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1,78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1,86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1,94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14,65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14,32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14,42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12,94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80,34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75,48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73,09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64,18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44,00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41,33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44,67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39,22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382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ZSE w Wołominie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2,52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2,36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9,93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9,47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8,46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9,52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80,40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76,40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46,43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41,86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30,92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29,38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30,95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27,90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270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ZSTZ w Radzyminie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2,97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2,62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9,11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9,58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8,61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9,51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89,41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91,53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84,71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83,11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31,66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32,42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34,29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36,62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712969" cy="26498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10"/>
                <a:gridCol w="1450534"/>
                <a:gridCol w="1371587"/>
                <a:gridCol w="1382782"/>
                <a:gridCol w="1411721"/>
                <a:gridCol w="1224135"/>
              </a:tblGrid>
              <a:tr h="66247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Szkoła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2010/2011</a:t>
                      </a:r>
                      <a:endParaRPr lang="pl-PL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2011/2012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2012/2013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2013/2014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IX.2014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Markach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58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44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35 /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35 /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Ostrówku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48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49 /</a:t>
                      </a:r>
                      <a:r>
                        <a:rPr lang="pl-PL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49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65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Wołominie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123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137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158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123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136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44816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i oddziałów </a:t>
            </a:r>
            <a:br>
              <a:rPr lang="pl-PL" sz="2400" dirty="0" smtClean="0"/>
            </a:br>
            <a:r>
              <a:rPr lang="pl-PL" sz="2400" dirty="0" smtClean="0"/>
              <a:t>w powiatowych szkołach specjalnych</a:t>
            </a:r>
            <a:endParaRPr lang="pl-PL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1" y="4653136"/>
          <a:ext cx="8712968" cy="72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1745"/>
                <a:gridCol w="1450624"/>
                <a:gridCol w="1368152"/>
                <a:gridCol w="1368152"/>
                <a:gridCol w="1440160"/>
                <a:gridCol w="1224135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pl-PL" b="1" dirty="0" smtClean="0"/>
                        <a:t>ogółem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229 / </a:t>
                      </a:r>
                      <a:r>
                        <a:rPr lang="pl-PL" sz="18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pl-PL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230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246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223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38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235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043608" y="100964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Liczba uczniów i oddziałów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w poszczególnych typach szkół specjalnych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95534" y="980727"/>
          <a:ext cx="8208916" cy="1662690"/>
        </p:xfrm>
        <a:graphic>
          <a:graphicData uri="http://schemas.openxmlformats.org/drawingml/2006/table">
            <a:tbl>
              <a:tblPr/>
              <a:tblGrid>
                <a:gridCol w="1728194"/>
                <a:gridCol w="421297"/>
                <a:gridCol w="447406"/>
                <a:gridCol w="427953"/>
                <a:gridCol w="427953"/>
                <a:gridCol w="398774"/>
                <a:gridCol w="447406"/>
                <a:gridCol w="447406"/>
                <a:gridCol w="418226"/>
                <a:gridCol w="437678"/>
                <a:gridCol w="398774"/>
                <a:gridCol w="447406"/>
                <a:gridCol w="457131"/>
                <a:gridCol w="427953"/>
                <a:gridCol w="447406"/>
                <a:gridCol w="427953"/>
              </a:tblGrid>
              <a:tr h="3349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64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IX.</a:t>
                      </a:r>
                      <a:r>
                        <a:rPr lang="pl-PL" sz="12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pl-PL" sz="1200" dirty="0" smtClean="0">
                          <a:latin typeface="Calibri" pitchFamily="34" charset="0"/>
                        </a:rPr>
                        <a:t>2014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IX.</a:t>
                      </a:r>
                      <a:r>
                        <a:rPr lang="pl-PL" sz="1200" baseline="0" dirty="0" smtClean="0">
                          <a:latin typeface="Calibri" pitchFamily="34" charset="0"/>
                        </a:rPr>
                        <a:t> 2</a:t>
                      </a:r>
                      <a:r>
                        <a:rPr lang="pl-PL" sz="1200" dirty="0" smtClean="0">
                          <a:latin typeface="Calibri" pitchFamily="34" charset="0"/>
                        </a:rPr>
                        <a:t>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2014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Markach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40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95536" y="2780928"/>
          <a:ext cx="8208914" cy="1008111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Markach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11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8,0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5,7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8,8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3933056"/>
          <a:ext cx="8208914" cy="733114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8,0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7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395536" y="4797152"/>
          <a:ext cx="8208914" cy="360040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0,0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395536" y="5301208"/>
          <a:ext cx="8208913" cy="1224136"/>
        </p:xfrm>
        <a:graphic>
          <a:graphicData uri="http://schemas.openxmlformats.org/drawingml/2006/table">
            <a:tbl>
              <a:tblPr/>
              <a:tblGrid>
                <a:gridCol w="1692062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SP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122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6,1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G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59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8,2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8,5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7,5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5,9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33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6,2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6,2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6,6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ZSZ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0,0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 idx="4294967295"/>
          </p:nvPr>
        </p:nvSpPr>
        <p:spPr>
          <a:xfrm>
            <a:off x="863600" y="274638"/>
            <a:ext cx="82804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Zatrudnienie w powiatowych szkołach specjalnych</a:t>
            </a:r>
            <a:endParaRPr lang="pl-PL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6" y="1484784"/>
          <a:ext cx="8136906" cy="3240360"/>
        </p:xfrm>
        <a:graphic>
          <a:graphicData uri="http://schemas.openxmlformats.org/drawingml/2006/table">
            <a:tbl>
              <a:tblPr/>
              <a:tblGrid>
                <a:gridCol w="1124035"/>
                <a:gridCol w="463202"/>
                <a:gridCol w="416882"/>
                <a:gridCol w="426145"/>
                <a:gridCol w="453937"/>
                <a:gridCol w="500175"/>
                <a:gridCol w="432048"/>
                <a:gridCol w="438854"/>
                <a:gridCol w="472465"/>
                <a:gridCol w="481729"/>
                <a:gridCol w="481729"/>
                <a:gridCol w="509522"/>
                <a:gridCol w="500258"/>
                <a:gridCol w="500258"/>
                <a:gridCol w="463202"/>
                <a:gridCol w="472465"/>
              </a:tblGrid>
              <a:tr h="36004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ADMINISTRACJI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OBSŁUGI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Markach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18,52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15,31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16,93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17,81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14,85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3,25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Ostrówku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13,95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14,95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15,85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17,57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19,89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Wołominie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35,78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45,56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43,56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44,06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13,75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2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68,25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70,26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78,34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78,94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78,8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3,5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32,50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331640" y="456348"/>
            <a:ext cx="7200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WSKAŹNIKI DLA SZKÓŁ SPECJALNYCH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9508" y="1196754"/>
          <a:ext cx="8784979" cy="3864371"/>
        </p:xfrm>
        <a:graphic>
          <a:graphicData uri="http://schemas.openxmlformats.org/drawingml/2006/table">
            <a:tbl>
              <a:tblPr/>
              <a:tblGrid>
                <a:gridCol w="1743050"/>
                <a:gridCol w="458173"/>
                <a:gridCol w="458173"/>
                <a:gridCol w="438254"/>
                <a:gridCol w="438254"/>
                <a:gridCol w="408372"/>
                <a:gridCol w="458173"/>
                <a:gridCol w="458173"/>
                <a:gridCol w="428292"/>
                <a:gridCol w="448214"/>
                <a:gridCol w="408372"/>
                <a:gridCol w="458173"/>
                <a:gridCol w="468133"/>
                <a:gridCol w="438254"/>
                <a:gridCol w="458173"/>
                <a:gridCol w="438254"/>
                <a:gridCol w="378492"/>
              </a:tblGrid>
              <a:tr h="100811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 na oddział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nauczycielski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administracji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obsługi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20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Markach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2,55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2,42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2,54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2,47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2,87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2,30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1,96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2,35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25,14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22,29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35,00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9,77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8,67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6,67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10,77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Ostrówku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1,49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1,76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1,60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1,65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3,27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3,09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3,70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3,21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28,00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28,00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65,00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64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5,16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5,16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6,50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5,82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Wołominie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2,00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2,17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2,18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1,83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3,42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3,47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2,83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smtClean="0">
                          <a:latin typeface="Calibri" pitchFamily="34" charset="0"/>
                        </a:rPr>
                        <a:t>3,08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39,14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35,11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61,50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90,6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8,05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7,90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7,13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9,89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matura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556940"/>
            <a:ext cx="5472608" cy="5176316"/>
          </a:xfrm>
          <a:prstGeom prst="rect">
            <a:avLst/>
          </a:prstGeom>
        </p:spPr>
      </p:pic>
      <p:sp>
        <p:nvSpPr>
          <p:cNvPr id="1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   MATURA 2013/2014</a:t>
            </a:r>
            <a:endParaRPr lang="pl-PL" b="1" dirty="0"/>
          </a:p>
        </p:txBody>
      </p:sp>
      <p:pic>
        <p:nvPicPr>
          <p:cNvPr id="2060" name="Picture 12" descr="http://officeimg.vo.msecnd.net/en-us/images/MH9004394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124744"/>
            <a:ext cx="5472608" cy="51125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4184" cy="86409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Wyniki egzaminów obowiązkowych </a:t>
            </a:r>
            <a:br>
              <a:rPr lang="pl-PL" sz="2400" dirty="0" smtClean="0"/>
            </a:br>
            <a:r>
              <a:rPr lang="pl-PL" sz="2400" dirty="0" smtClean="0"/>
              <a:t>- licea ogólnokształcące - % zdanych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686800" cy="504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76864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% zdawalności egzaminów maturalnych</a:t>
            </a:r>
            <a:br>
              <a:rPr lang="pl-PL" sz="2400" dirty="0" smtClean="0"/>
            </a:br>
            <a:r>
              <a:rPr lang="pl-PL" sz="2400" dirty="0" smtClean="0"/>
              <a:t>w liceach ogólnokształcących </a:t>
            </a:r>
            <a:endParaRPr lang="pl-PL" sz="2400" dirty="0"/>
          </a:p>
        </p:txBody>
      </p:sp>
      <p:sp>
        <p:nvSpPr>
          <p:cNvPr id="5" name="pole tekstowe 1"/>
          <p:cNvSpPr txBox="1"/>
          <p:nvPr/>
        </p:nvSpPr>
        <p:spPr>
          <a:xfrm>
            <a:off x="6804248" y="335699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1"/>
          <p:cNvSpPr txBox="1"/>
          <p:nvPr/>
        </p:nvSpPr>
        <p:spPr>
          <a:xfrm>
            <a:off x="7956376" y="3068960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le tekstowe 1"/>
          <p:cNvSpPr txBox="1"/>
          <p:nvPr/>
        </p:nvSpPr>
        <p:spPr>
          <a:xfrm>
            <a:off x="7956376" y="2348880"/>
            <a:ext cx="720080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1"/>
          <p:cNvSpPr txBox="1"/>
          <p:nvPr/>
        </p:nvSpPr>
        <p:spPr>
          <a:xfrm>
            <a:off x="7884368" y="2780928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le tekstowe 1"/>
          <p:cNvSpPr txBox="1"/>
          <p:nvPr/>
        </p:nvSpPr>
        <p:spPr>
          <a:xfrm>
            <a:off x="4572000" y="587727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ole tekstowe 1"/>
          <p:cNvSpPr txBox="1"/>
          <p:nvPr/>
        </p:nvSpPr>
        <p:spPr>
          <a:xfrm>
            <a:off x="3203848" y="263691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ole tekstowe 1"/>
          <p:cNvSpPr txBox="1"/>
          <p:nvPr/>
        </p:nvSpPr>
        <p:spPr>
          <a:xfrm>
            <a:off x="7812360" y="5373216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ole tekstowe 1"/>
          <p:cNvSpPr txBox="1"/>
          <p:nvPr/>
        </p:nvSpPr>
        <p:spPr>
          <a:xfrm>
            <a:off x="5724128" y="479715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pole tekstowe 1"/>
          <p:cNvSpPr txBox="1"/>
          <p:nvPr/>
        </p:nvSpPr>
        <p:spPr>
          <a:xfrm>
            <a:off x="7452320" y="1916832"/>
            <a:ext cx="900608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ole tekstowe 1"/>
          <p:cNvSpPr txBox="1"/>
          <p:nvPr/>
        </p:nvSpPr>
        <p:spPr>
          <a:xfrm>
            <a:off x="4427984" y="407707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ole tekstowe 1"/>
          <p:cNvSpPr txBox="1"/>
          <p:nvPr/>
        </p:nvSpPr>
        <p:spPr>
          <a:xfrm>
            <a:off x="4355976" y="5589240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pole tekstowe 1"/>
          <p:cNvSpPr txBox="1"/>
          <p:nvPr/>
        </p:nvSpPr>
        <p:spPr>
          <a:xfrm>
            <a:off x="7236296" y="2132856"/>
            <a:ext cx="936104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ole tekstowe 1"/>
          <p:cNvSpPr txBox="1"/>
          <p:nvPr/>
        </p:nvSpPr>
        <p:spPr>
          <a:xfrm>
            <a:off x="3491880" y="4581128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ole tekstowe 1"/>
          <p:cNvSpPr txBox="1"/>
          <p:nvPr/>
        </p:nvSpPr>
        <p:spPr>
          <a:xfrm>
            <a:off x="4644008" y="4365104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ole tekstowe 1"/>
          <p:cNvSpPr txBox="1"/>
          <p:nvPr/>
        </p:nvSpPr>
        <p:spPr>
          <a:xfrm>
            <a:off x="7740352" y="3573016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ole tekstowe 1"/>
          <p:cNvSpPr txBox="1"/>
          <p:nvPr/>
        </p:nvSpPr>
        <p:spPr>
          <a:xfrm>
            <a:off x="3059832" y="3861048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Symbol zastępczy zawartości 2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19256" cy="468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Wyniki egzaminów obowiązkowych </a:t>
            </a:r>
            <a:br>
              <a:rPr lang="pl-PL" sz="2400" dirty="0" smtClean="0"/>
            </a:br>
            <a:r>
              <a:rPr lang="pl-PL" sz="2400" dirty="0" smtClean="0"/>
              <a:t>- licea profilowane - % zdanych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% zdawalności egzaminów maturalnych</a:t>
            </a:r>
            <a:br>
              <a:rPr lang="pl-PL" sz="2400" dirty="0" smtClean="0"/>
            </a:br>
            <a:r>
              <a:rPr lang="pl-PL" sz="2400" dirty="0" smtClean="0"/>
              <a:t>w liceach profilowanych</a:t>
            </a:r>
            <a:endParaRPr lang="pl-PL" sz="2400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5318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l-PL" sz="1800" dirty="0" smtClean="0"/>
              <a:t>Art.5a ust. 4 ustawy z dnia 7 września 1991 r. o systemie oświaty:</a:t>
            </a:r>
          </a:p>
          <a:p>
            <a:pPr algn="just">
              <a:buNone/>
            </a:pPr>
            <a:r>
              <a:rPr lang="pl-PL" sz="2600" dirty="0" smtClean="0"/>
              <a:t>	</a:t>
            </a:r>
            <a:br>
              <a:rPr lang="pl-PL" sz="2600" dirty="0" smtClean="0"/>
            </a:br>
            <a:r>
              <a:rPr lang="pl-PL" sz="2000" dirty="0" smtClean="0">
                <a:solidFill>
                  <a:srgbClr val="002060"/>
                </a:solidFill>
              </a:rPr>
              <a:t>„Organ wykonawczy jednostki samorządu terytorialnego, 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w  terminie  do  dnia 31 października,  przedstawia organowi stanowiącemu jednostkę samorządu terytorialnego informację o stanie realizacji zadań oświatowych tej jednostki za poprzedni rok szkolny, w tym o wynikach  sprawdzianów </a:t>
            </a:r>
            <a:br>
              <a:rPr lang="pl-PL" sz="2000" dirty="0" smtClean="0">
                <a:solidFill>
                  <a:srgbClr val="002060"/>
                </a:solidFill>
              </a:rPr>
            </a:br>
            <a:r>
              <a:rPr lang="pl-PL" sz="2000" dirty="0" smtClean="0">
                <a:solidFill>
                  <a:srgbClr val="002060"/>
                </a:solidFill>
              </a:rPr>
              <a:t>i egzaminów zewnętrznych… w szkołach tych typów, których prowadzenie  należy  do  zadań  własnych jednostki  samorządu  terytorialnego.”</a:t>
            </a:r>
            <a:endParaRPr lang="pl-PL" sz="2000" dirty="0">
              <a:solidFill>
                <a:srgbClr val="002060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PODSTAWA PRAWNA</a:t>
            </a:r>
            <a:endParaRPr lang="pl-PL" sz="36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% zdawalności egzaminów maturalnych</a:t>
            </a:r>
            <a:br>
              <a:rPr lang="pl-PL" sz="2800" dirty="0" smtClean="0"/>
            </a:br>
            <a:r>
              <a:rPr lang="pl-PL" sz="2800" dirty="0" smtClean="0"/>
              <a:t>w technikach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39552" y="1340768"/>
          <a:ext cx="86044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% zdawalności egzaminów maturalnych w technikach </a:t>
            </a:r>
            <a:endParaRPr lang="pl-PL" sz="2400" dirty="0"/>
          </a:p>
        </p:txBody>
      </p:sp>
      <p:sp>
        <p:nvSpPr>
          <p:cNvPr id="5" name="pole tekstowe 1"/>
          <p:cNvSpPr txBox="1"/>
          <p:nvPr/>
        </p:nvSpPr>
        <p:spPr>
          <a:xfrm>
            <a:off x="7236296" y="3140968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1"/>
          <p:cNvSpPr txBox="1"/>
          <p:nvPr/>
        </p:nvSpPr>
        <p:spPr>
          <a:xfrm>
            <a:off x="7956376" y="263691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le tekstowe 1"/>
          <p:cNvSpPr txBox="1"/>
          <p:nvPr/>
        </p:nvSpPr>
        <p:spPr>
          <a:xfrm>
            <a:off x="7092280" y="5517232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1"/>
          <p:cNvSpPr txBox="1"/>
          <p:nvPr/>
        </p:nvSpPr>
        <p:spPr>
          <a:xfrm>
            <a:off x="7164288" y="5013176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le tekstowe 1"/>
          <p:cNvSpPr txBox="1"/>
          <p:nvPr/>
        </p:nvSpPr>
        <p:spPr>
          <a:xfrm>
            <a:off x="8100392" y="3573016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ole tekstowe 1"/>
          <p:cNvSpPr txBox="1"/>
          <p:nvPr/>
        </p:nvSpPr>
        <p:spPr>
          <a:xfrm>
            <a:off x="6948264" y="4581128"/>
            <a:ext cx="720080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pl-PL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Symbol zastępczy zawartości 11"/>
          <p:cNvGraphicFramePr>
            <a:graphicFrameLocks noGrp="1"/>
          </p:cNvGraphicFramePr>
          <p:nvPr>
            <p:ph idx="1"/>
          </p:nvPr>
        </p:nvGraphicFramePr>
        <p:xfrm>
          <a:off x="457200" y="1052736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Zdawalność egzaminu potwierdzającego kwalifikacje zawodowe absolwentów techników- w %</a:t>
            </a:r>
            <a:endParaRPr lang="pl-PL" sz="2000" dirty="0"/>
          </a:p>
        </p:txBody>
      </p:sp>
      <p:graphicFrame>
        <p:nvGraphicFramePr>
          <p:cNvPr id="16" name="Wykres 15"/>
          <p:cNvGraphicFramePr/>
          <p:nvPr/>
        </p:nvGraphicFramePr>
        <p:xfrm>
          <a:off x="179511" y="671512"/>
          <a:ext cx="8964489" cy="599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115616" y="260648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dirty="0" smtClean="0">
                <a:latin typeface="Bookman Old Style" pitchFamily="18" charset="0"/>
                <a:cs typeface="Aharoni" pitchFamily="2" charset="-79"/>
              </a:rPr>
              <a:t>RACJONALIZACJA WYDATKÓW OŚWIATOWYCH </a:t>
            </a:r>
            <a:endParaRPr lang="pl-PL" sz="5400" b="1" dirty="0">
              <a:latin typeface="Bookman Old Style" pitchFamily="18" charset="0"/>
              <a:cs typeface="Aharoni" pitchFamily="2" charset="-79"/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4535488" y="2904761"/>
            <a:ext cx="4608512" cy="395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6803232" y="2852936"/>
            <a:ext cx="2340768" cy="200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6803232" y="980728"/>
            <a:ext cx="2340768" cy="200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6803232" y="4850060"/>
            <a:ext cx="2340768" cy="200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-540568" y="4149080"/>
            <a:ext cx="8229600" cy="144016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III etap</a:t>
            </a:r>
          </a:p>
          <a:p>
            <a:pPr algn="ctr">
              <a:buNone/>
            </a:pPr>
            <a:r>
              <a:rPr lang="pl-P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OPTYMALIZACJA WYDATKÓW ZWIĄZANYCH </a:t>
            </a:r>
          </a:p>
          <a:p>
            <a:pPr algn="ctr">
              <a:buNone/>
            </a:pPr>
            <a:r>
              <a:rPr lang="pl-P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 WYNAGRODZENIAMI NAUCZYCIELI</a:t>
            </a:r>
            <a:endParaRPr lang="pl-PL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pl-PL" sz="2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1143000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Etapy racjonalizacji wydatków oświatowych </a:t>
            </a:r>
            <a:br>
              <a:rPr lang="pl-PL" sz="2000" dirty="0" smtClean="0"/>
            </a:br>
            <a:r>
              <a:rPr lang="pl-PL" sz="2000" dirty="0" smtClean="0"/>
              <a:t>podjętych przez Powiat Wołomiński:</a:t>
            </a:r>
            <a:endParaRPr lang="pl-PL" sz="2000" dirty="0"/>
          </a:p>
        </p:txBody>
      </p:sp>
      <p:sp>
        <p:nvSpPr>
          <p:cNvPr id="4" name="Prostokąt 3"/>
          <p:cNvSpPr/>
          <p:nvPr/>
        </p:nvSpPr>
        <p:spPr>
          <a:xfrm>
            <a:off x="-252536" y="980728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etap</a:t>
            </a:r>
          </a:p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OPTYMALIZACJA ZATRUDNIENIA ADMINISTRACJI </a:t>
            </a:r>
          </a:p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OBSŁUGI</a:t>
            </a:r>
            <a:endParaRPr lang="pl-PL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-828600" y="2564904"/>
            <a:ext cx="8964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II etap</a:t>
            </a:r>
          </a:p>
          <a:p>
            <a:pPr algn="ctr"/>
            <a:r>
              <a:rPr lang="pl-PL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OPTYMALIZACJA WYDATKÓW ZWIĄZANYCH </a:t>
            </a:r>
          </a:p>
          <a:p>
            <a:pPr algn="ctr"/>
            <a:r>
              <a:rPr lang="pl-PL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Z OBSŁUGĄ FINANSOWO-KSIĘGOWĄ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251520" y="2060848"/>
          <a:ext cx="691276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Graphic spid="10" grpId="0">
        <p:bldAsOne/>
      </p:bldGraphic>
      <p:bldGraphic spid="10" grpId="1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Dopłata z budżetu Powiatu (w mln zł)</a:t>
            </a:r>
            <a:br>
              <a:rPr lang="pl-PL" sz="2400" dirty="0" smtClean="0"/>
            </a:br>
            <a:r>
              <a:rPr lang="pl-PL" sz="2400" dirty="0" smtClean="0"/>
              <a:t>Dział 801 – OŚWIATA I WYCHOWANIE</a:t>
            </a:r>
            <a:br>
              <a:rPr lang="pl-PL" sz="2400" dirty="0" smtClean="0"/>
            </a:br>
            <a:r>
              <a:rPr lang="pl-PL" sz="2400" dirty="0" smtClean="0"/>
              <a:t>Dział 854 – EDUKACJNA OPIEKA WYCHOWAWCZA</a:t>
            </a:r>
            <a:endParaRPr lang="pl-PL" sz="24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7580992" y="5517232"/>
            <a:ext cx="1563007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7580993" y="4221088"/>
            <a:ext cx="1563007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7580993" y="2924944"/>
            <a:ext cx="1563007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lum bright="25000"/>
          </a:blip>
          <a:srcRect/>
          <a:stretch>
            <a:fillRect/>
          </a:stretch>
        </p:blipFill>
        <p:spPr bwMode="auto">
          <a:xfrm>
            <a:off x="7580993" y="1628800"/>
            <a:ext cx="1563007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Wykres 7"/>
          <p:cNvGraphicFramePr/>
          <p:nvPr/>
        </p:nvGraphicFramePr>
        <p:xfrm>
          <a:off x="323528" y="1268760"/>
          <a:ext cx="745839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1988840"/>
            <a:ext cx="7498080" cy="172819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Dziękuję za uwagę</a:t>
            </a:r>
            <a:endParaRPr lang="pl-PL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148064" y="616530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opracowanie:  </a:t>
            </a:r>
            <a:r>
              <a:rPr lang="pl-PL" i="1" dirty="0" smtClean="0">
                <a:solidFill>
                  <a:schemeClr val="bg1"/>
                </a:solidFill>
              </a:rPr>
              <a:t>Katarzyna Pazio</a:t>
            </a:r>
            <a:endParaRPr lang="pl-PL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640960" cy="43924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0623"/>
                <a:gridCol w="1127082"/>
                <a:gridCol w="1189697"/>
                <a:gridCol w="1189697"/>
                <a:gridCol w="1189697"/>
                <a:gridCol w="1127082"/>
                <a:gridCol w="1127082"/>
              </a:tblGrid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Szkoła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bg1"/>
                          </a:solidFill>
                        </a:rPr>
                        <a:t>2009/2010</a:t>
                      </a:r>
                      <a:endParaRPr lang="pl-P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bg1"/>
                          </a:solidFill>
                        </a:rPr>
                        <a:t>2010/2011</a:t>
                      </a:r>
                      <a:endParaRPr lang="pl-PL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bg1"/>
                          </a:solidFill>
                        </a:rPr>
                        <a:t>2011/2012</a:t>
                      </a:r>
                      <a:endParaRPr lang="pl-P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2012/2013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2013/2014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IX.2014</a:t>
                      </a:r>
                      <a:endParaRPr lang="pl-PL" sz="1200" dirty="0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LO Urle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154 /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164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182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184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178/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162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LO Radzymin </a:t>
                      </a:r>
                    </a:p>
                    <a:p>
                      <a:r>
                        <a:rPr lang="pl-PL" sz="1000" b="1" dirty="0" smtClean="0"/>
                        <a:t>(ZS Ogólnokształcących)</a:t>
                      </a:r>
                      <a:endParaRPr lang="pl-PL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391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378 /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357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287 /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271 /</a:t>
                      </a:r>
                      <a:r>
                        <a:rPr lang="pl-PL" sz="16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279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Wołomin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341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350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316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281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253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ZSE</a:t>
                      </a:r>
                      <a:r>
                        <a:rPr lang="pl-PL" sz="1400" b="1" baseline="0" dirty="0" smtClean="0"/>
                        <a:t> Wołomin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555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434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402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382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325/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293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Tłuszcz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492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484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462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434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402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353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Zielonka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506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526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586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529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487 / </a:t>
                      </a:r>
                      <a:r>
                        <a:rPr lang="pl-PL" sz="16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540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ZSTZ</a:t>
                      </a:r>
                      <a:r>
                        <a:rPr lang="pl-PL" sz="1400" b="1" baseline="0" dirty="0" smtClean="0"/>
                        <a:t> </a:t>
                      </a:r>
                      <a:r>
                        <a:rPr lang="pl-PL" sz="1400" b="1" dirty="0" smtClean="0"/>
                        <a:t>Radzymin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338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349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380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389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378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374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Razem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2777 / </a:t>
                      </a:r>
                      <a:r>
                        <a:rPr lang="pl-PL" sz="1200" b="1" dirty="0" smtClean="0">
                          <a:solidFill>
                            <a:srgbClr val="FF0000"/>
                          </a:solidFill>
                        </a:rPr>
                        <a:t>106</a:t>
                      </a:r>
                      <a:endParaRPr lang="pl-PL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2707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2719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2521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2296 /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94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2254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i oddziałów w powiatowych </a:t>
            </a:r>
            <a:br>
              <a:rPr lang="pl-PL" sz="2400" dirty="0" smtClean="0"/>
            </a:br>
            <a:r>
              <a:rPr lang="pl-PL" sz="2400" dirty="0" smtClean="0"/>
              <a:t>szkołach </a:t>
            </a:r>
            <a:r>
              <a:rPr lang="pl-PL" sz="2400" dirty="0" err="1" smtClean="0"/>
              <a:t>ponadgimnazjalnych</a:t>
            </a:r>
            <a:endParaRPr lang="pl-PL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Ilość uczniów i liczba </a:t>
            </a:r>
            <a:r>
              <a:rPr lang="pl-PL" sz="2400" b="1" smtClean="0"/>
              <a:t>oddziałów </a:t>
            </a:r>
            <a:br>
              <a:rPr lang="pl-PL" sz="2400" b="1" smtClean="0"/>
            </a:br>
            <a:r>
              <a:rPr lang="pl-PL" sz="2400" smtClean="0"/>
              <a:t>w </a:t>
            </a:r>
            <a:r>
              <a:rPr lang="pl-PL" sz="2400" b="1" dirty="0" smtClean="0"/>
              <a:t>poszczególnych typach szkół</a:t>
            </a:r>
            <a:endParaRPr lang="pl-PL" sz="2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95536" y="1484784"/>
          <a:ext cx="8424936" cy="2700970"/>
        </p:xfrm>
        <a:graphic>
          <a:graphicData uri="http://schemas.openxmlformats.org/drawingml/2006/table">
            <a:tbl>
              <a:tblPr/>
              <a:tblGrid>
                <a:gridCol w="1801904"/>
                <a:gridCol w="453915"/>
                <a:gridCol w="464231"/>
                <a:gridCol w="453915"/>
                <a:gridCol w="474548"/>
                <a:gridCol w="422966"/>
                <a:gridCol w="464231"/>
                <a:gridCol w="474548"/>
                <a:gridCol w="422966"/>
                <a:gridCol w="422966"/>
                <a:gridCol w="412649"/>
                <a:gridCol w="464231"/>
                <a:gridCol w="443599"/>
                <a:gridCol w="433283"/>
                <a:gridCol w="381701"/>
                <a:gridCol w="433283"/>
              </a:tblGrid>
              <a:tr h="4571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SZKOŁY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01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IX 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IX 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Radzyminie (ZSO)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237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27,1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Urlach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162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7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ZS w Zielonce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70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70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30,3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28,3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395536" y="4581128"/>
          <a:ext cx="8424932" cy="1008112"/>
        </p:xfrm>
        <a:graphic>
          <a:graphicData uri="http://schemas.openxmlformats.org/drawingml/2006/table">
            <a:tbl>
              <a:tblPr/>
              <a:tblGrid>
                <a:gridCol w="1790939"/>
                <a:gridCol w="451153"/>
                <a:gridCol w="464823"/>
                <a:gridCol w="451153"/>
                <a:gridCol w="478495"/>
                <a:gridCol w="423811"/>
                <a:gridCol w="464823"/>
                <a:gridCol w="478495"/>
                <a:gridCol w="423811"/>
                <a:gridCol w="423811"/>
                <a:gridCol w="410137"/>
                <a:gridCol w="464823"/>
                <a:gridCol w="440899"/>
                <a:gridCol w="437481"/>
                <a:gridCol w="382797"/>
                <a:gridCol w="437481"/>
              </a:tblGrid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LP w ZSE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19,3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LP w ZSTZ w Radzyminie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</a:t>
                      </a:r>
                      <a:endParaRPr lang="pl-PL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720080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 smtClean="0"/>
              <a:t>Ilość uczniów i liczba oddziałów </a:t>
            </a:r>
            <a:br>
              <a:rPr lang="pl-PL" sz="2000" b="1" dirty="0" smtClean="0"/>
            </a:br>
            <a:r>
              <a:rPr lang="pl-PL" sz="2000" b="1" dirty="0" smtClean="0"/>
              <a:t>w poszczególnych typach </a:t>
            </a:r>
            <a:r>
              <a:rPr lang="pl-PL" sz="2000" dirty="0" err="1" smtClean="0"/>
              <a:t>szkół_</a:t>
            </a:r>
            <a:r>
              <a:rPr lang="pl-PL" sz="2000" b="1" dirty="0" err="1" smtClean="0"/>
              <a:t>c.d</a:t>
            </a:r>
            <a:r>
              <a:rPr lang="pl-PL" sz="2000" b="1" dirty="0" smtClean="0"/>
              <a:t>.</a:t>
            </a:r>
            <a:endParaRPr lang="pl-PL" sz="20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1520" y="620688"/>
          <a:ext cx="8280923" cy="775580"/>
        </p:xfrm>
        <a:graphic>
          <a:graphicData uri="http://schemas.openxmlformats.org/drawingml/2006/table">
            <a:tbl>
              <a:tblPr/>
              <a:tblGrid>
                <a:gridCol w="1771102"/>
                <a:gridCol w="446156"/>
                <a:gridCol w="456296"/>
                <a:gridCol w="446156"/>
                <a:gridCol w="466436"/>
                <a:gridCol w="415736"/>
                <a:gridCol w="456296"/>
                <a:gridCol w="466436"/>
                <a:gridCol w="415736"/>
                <a:gridCol w="415736"/>
                <a:gridCol w="405595"/>
                <a:gridCol w="456296"/>
                <a:gridCol w="436016"/>
                <a:gridCol w="425877"/>
                <a:gridCol w="375176"/>
                <a:gridCol w="425877"/>
              </a:tblGrid>
              <a:tr h="4023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SZKOŁYIX 2014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768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IX 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IX 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51520" y="1412776"/>
          <a:ext cx="8280921" cy="2323844"/>
        </p:xfrm>
        <a:graphic>
          <a:graphicData uri="http://schemas.openxmlformats.org/drawingml/2006/table">
            <a:tbl>
              <a:tblPr/>
              <a:tblGrid>
                <a:gridCol w="1760326"/>
                <a:gridCol w="399914"/>
                <a:gridCol w="500405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26331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Zielonce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397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408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470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38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19,0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125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2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 w ZSE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162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TH w ZSE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2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TAK w ZSTZ w Radzyminie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79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TZ w ZSTZ w Radzyminie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295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51520" y="3789040"/>
          <a:ext cx="8280921" cy="720080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192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158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31,4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22,6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51520" y="4581128"/>
          <a:ext cx="8280921" cy="373182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ZSZdD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ZS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-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51520" y="5373216"/>
          <a:ext cx="8280921" cy="1323528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LO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839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697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24,5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08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LP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 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 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 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T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1233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1242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ZSZ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469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463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385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G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42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21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ogółem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2707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2719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2521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2296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2254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95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23,7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251520" y="5013176"/>
          <a:ext cx="8280921" cy="288032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ZSO w Radzyminie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42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w powiatowych szkołach </a:t>
            </a:r>
            <a:r>
              <a:rPr lang="pl-PL" sz="2400" dirty="0" err="1" smtClean="0"/>
              <a:t>ponadgimnazjalnych</a:t>
            </a:r>
            <a:r>
              <a:rPr lang="pl-PL" sz="2400" dirty="0" smtClean="0"/>
              <a:t> - ogółem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332656"/>
          <a:ext cx="89644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88640"/>
          <a:ext cx="91440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/>
          <p:nvPr/>
        </p:nvGraphicFramePr>
        <p:xfrm>
          <a:off x="0" y="260649"/>
          <a:ext cx="9086850" cy="5797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 idx="4294967295"/>
          </p:nvPr>
        </p:nvSpPr>
        <p:spPr>
          <a:xfrm>
            <a:off x="467544" y="188640"/>
            <a:ext cx="82804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Zatrudnienie w powiatowych szkołach </a:t>
            </a:r>
            <a:r>
              <a:rPr lang="pl-PL" sz="2400" dirty="0" err="1" smtClean="0"/>
              <a:t>ponadgimnazjalnych</a:t>
            </a:r>
            <a:endParaRPr lang="pl-PL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1" y="1340768"/>
          <a:ext cx="8784977" cy="4536503"/>
        </p:xfrm>
        <a:graphic>
          <a:graphicData uri="http://schemas.openxmlformats.org/drawingml/2006/table">
            <a:tbl>
              <a:tblPr/>
              <a:tblGrid>
                <a:gridCol w="1416512"/>
                <a:gridCol w="594545"/>
                <a:gridCol w="516573"/>
                <a:gridCol w="506825"/>
                <a:gridCol w="506825"/>
                <a:gridCol w="545812"/>
                <a:gridCol w="497079"/>
                <a:gridCol w="448345"/>
                <a:gridCol w="458093"/>
                <a:gridCol w="458093"/>
                <a:gridCol w="467839"/>
                <a:gridCol w="487333"/>
                <a:gridCol w="438600"/>
                <a:gridCol w="467839"/>
                <a:gridCol w="467839"/>
                <a:gridCol w="506825"/>
              </a:tblGrid>
              <a:tr h="382771">
                <a:tc rowSpan="2"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ADMINISTRACJI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OBSŁUGI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27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Radzyminie (ZSO)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29,22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29,51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25,91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22,69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4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Urlach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16,17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16,19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1,25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Zielonce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50,59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52,23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48,49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43,46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50,97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9,75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Wołominie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27,44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23,71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18,99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18,34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Tłuszczu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32,55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31,52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30,30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27,88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27,26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ZSE w Wołominie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40,99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40,46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40,34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38,42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30,76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7,00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ZSTZ w Radzyminie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39,32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41,70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40,62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41,83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39,31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55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235,47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235,30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219,78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210,41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205.52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26,75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71,50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59,75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5603</TotalTime>
  <Words>1840</Words>
  <Application>Microsoft Office PowerPoint</Application>
  <PresentationFormat>Pokaz na ekranie (4:3)</PresentationFormat>
  <Paragraphs>1298</Paragraphs>
  <Slides>26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Hol</vt:lpstr>
      <vt:lpstr>REALIZACJA ZADAŃ  OŚWIATOWYCH  W POWIECIE WOŁOMIŃSKIM  W ROKU SZKOLNYM 2013/2014 </vt:lpstr>
      <vt:lpstr>PODSTAWA PRAWNA</vt:lpstr>
      <vt:lpstr>Liczba uczniów i oddziałów w powiatowych  szkołach ponadgimnazjalnych</vt:lpstr>
      <vt:lpstr>Ilość uczniów i liczba oddziałów  w poszczególnych typach szkół</vt:lpstr>
      <vt:lpstr>Ilość uczniów i liczba oddziałów  w poszczególnych typach szkół_c.d.</vt:lpstr>
      <vt:lpstr>Liczba uczniów w powiatowych szkołach ponadgimnazjalnych - ogółem</vt:lpstr>
      <vt:lpstr>Prezentacja programu PowerPoint</vt:lpstr>
      <vt:lpstr>Prezentacja programu PowerPoint</vt:lpstr>
      <vt:lpstr>Zatrudnienie w powiatowych szkołach ponadgimnazjalnych</vt:lpstr>
      <vt:lpstr>Prezentacja programu PowerPoint</vt:lpstr>
      <vt:lpstr>Liczba uczniów i oddziałów  w powiatowych szkołach specjalnych</vt:lpstr>
      <vt:lpstr>Prezentacja programu PowerPoint</vt:lpstr>
      <vt:lpstr>Zatrudnienie w powiatowych szkołach specjalnych</vt:lpstr>
      <vt:lpstr>Prezentacja programu PowerPoint</vt:lpstr>
      <vt:lpstr>   MATURA 2013/2014</vt:lpstr>
      <vt:lpstr>Wyniki egzaminów obowiązkowych  - licea ogólnokształcące - % zdanych</vt:lpstr>
      <vt:lpstr>% zdawalności egzaminów maturalnych w liceach ogólnokształcących </vt:lpstr>
      <vt:lpstr>Wyniki egzaminów obowiązkowych  - licea profilowane - % zdanych</vt:lpstr>
      <vt:lpstr>% zdawalności egzaminów maturalnych w liceach profilowanych</vt:lpstr>
      <vt:lpstr>% zdawalności egzaminów maturalnych w technikach</vt:lpstr>
      <vt:lpstr>% zdawalności egzaminów maturalnych w technikach </vt:lpstr>
      <vt:lpstr>Zdawalność egzaminu potwierdzającego kwalifikacje zawodowe absolwentów techników- w %</vt:lpstr>
      <vt:lpstr>Prezentacja programu PowerPoint</vt:lpstr>
      <vt:lpstr>Etapy racjonalizacji wydatków oświatowych  podjętych przez Powiat Wołomiński:</vt:lpstr>
      <vt:lpstr>Dopłata z budżetu Powiatu (w mln zł) Dział 801 – OŚWIATA I WYCHOWANIE Dział 854 – EDUKACJNA OPIEKA WYCHOWAWCZA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OŚWIATOWA</dc:title>
  <dc:creator>Magda Soszyńska-Kalinowska</dc:creator>
  <cp:lastModifiedBy>admin</cp:lastModifiedBy>
  <cp:revision>927</cp:revision>
  <cp:lastPrinted>2014-10-17T07:26:54Z</cp:lastPrinted>
  <dcterms:created xsi:type="dcterms:W3CDTF">2010-10-15T08:35:11Z</dcterms:created>
  <dcterms:modified xsi:type="dcterms:W3CDTF">2014-10-17T07:27:16Z</dcterms:modified>
</cp:coreProperties>
</file>